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667" r:id="rId2"/>
    <p:sldId id="375" r:id="rId3"/>
    <p:sldId id="680" r:id="rId4"/>
    <p:sldId id="668" r:id="rId5"/>
    <p:sldId id="669" r:id="rId6"/>
    <p:sldId id="670" r:id="rId7"/>
    <p:sldId id="671" r:id="rId8"/>
    <p:sldId id="672" r:id="rId9"/>
    <p:sldId id="673" r:id="rId10"/>
    <p:sldId id="432" r:id="rId11"/>
    <p:sldId id="369" r:id="rId12"/>
    <p:sldId id="674" r:id="rId13"/>
    <p:sldId id="434" r:id="rId14"/>
    <p:sldId id="433" r:id="rId15"/>
    <p:sldId id="435" r:id="rId16"/>
    <p:sldId id="436" r:id="rId17"/>
    <p:sldId id="675" r:id="rId18"/>
    <p:sldId id="442" r:id="rId19"/>
    <p:sldId id="443" r:id="rId20"/>
    <p:sldId id="447" r:id="rId21"/>
    <p:sldId id="448" r:id="rId22"/>
    <p:sldId id="445" r:id="rId23"/>
    <p:sldId id="449" r:id="rId24"/>
    <p:sldId id="446" r:id="rId25"/>
    <p:sldId id="373" r:id="rId26"/>
    <p:sldId id="371" r:id="rId27"/>
    <p:sldId id="677" r:id="rId28"/>
    <p:sldId id="437" r:id="rId29"/>
    <p:sldId id="455" r:id="rId30"/>
    <p:sldId id="678" r:id="rId31"/>
    <p:sldId id="438" r:id="rId32"/>
    <p:sldId id="439" r:id="rId33"/>
    <p:sldId id="440" r:id="rId34"/>
    <p:sldId id="441" r:id="rId35"/>
    <p:sldId id="451" r:id="rId36"/>
    <p:sldId id="456" r:id="rId37"/>
    <p:sldId id="681" r:id="rId38"/>
    <p:sldId id="676" r:id="rId39"/>
    <p:sldId id="682" r:id="rId40"/>
    <p:sldId id="545" r:id="rId41"/>
    <p:sldId id="683" r:id="rId42"/>
    <p:sldId id="684" r:id="rId43"/>
    <p:sldId id="344" r:id="rId44"/>
    <p:sldId id="349" r:id="rId45"/>
    <p:sldId id="350" r:id="rId46"/>
    <p:sldId id="459" r:id="rId47"/>
    <p:sldId id="460" r:id="rId48"/>
    <p:sldId id="430" r:id="rId49"/>
    <p:sldId id="431" r:id="rId50"/>
    <p:sldId id="687" r:id="rId51"/>
    <p:sldId id="679" r:id="rId52"/>
    <p:sldId id="396" r:id="rId53"/>
    <p:sldId id="332" r:id="rId54"/>
    <p:sldId id="370" r:id="rId55"/>
    <p:sldId id="335" r:id="rId56"/>
    <p:sldId id="338" r:id="rId57"/>
    <p:sldId id="391" r:id="rId58"/>
    <p:sldId id="392" r:id="rId59"/>
    <p:sldId id="393" r:id="rId60"/>
    <p:sldId id="394" r:id="rId61"/>
    <p:sldId id="395" r:id="rId62"/>
    <p:sldId id="264" r:id="rId63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68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68B2D1-F84A-4E43-80F9-8495BFFCE0AD}" type="doc">
      <dgm:prSet loTypeId="urn:microsoft.com/office/officeart/2005/8/layout/chevron2" loCatId="" qsTypeId="urn:microsoft.com/office/officeart/2005/8/quickstyle/simple5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95DCB6C-5EF5-144D-B12E-945BB3820D0C}">
          <dgm:prSet phldrT="[Text]" custT="1"/>
          <dgm:spPr>
            <a:solidFill>
              <a:schemeClr val="accent4"/>
            </a:solidFill>
          </dgm:spPr>
          <dgm:t>
            <a:bodyPr/>
            <a:lstStyle/>
            <a:p>
              <a:pPr rtl="0"/>
              <a:r>
                <a:rPr lang="en-US" sz="2000" b="1" dirty="0"/>
                <a:t>Stage I</a:t>
              </a:r>
            </a:p>
            <a:p>
              <a:pPr rtl="0"/>
              <a:r>
                <a:rPr lang="en-US" sz="2000" b="1" dirty="0"/>
                <a:t>Estimate </a:t>
              </a:r>
              <a14:m>
                <m:oMath xmlns:m="http://schemas.openxmlformats.org/officeDocument/2006/math">
                  <m:r>
                    <a:rPr lang="en-US" sz="2000" b="1" i="1" dirty="0" smtClean="0">
                      <a:latin typeface="Cambria Math" panose="02040503050406030204" pitchFamily="18" charset="0"/>
                    </a:rPr>
                    <m:t>𝒅</m:t>
                  </m:r>
                </m:oMath>
              </a14:m>
              <a:endParaRPr lang="en-US" sz="2000" b="1" dirty="0"/>
            </a:p>
          </dgm:t>
        </dgm:pt>
      </mc:Choice>
      <mc:Fallback xmlns="">
        <dgm:pt modelId="{495DCB6C-5EF5-144D-B12E-945BB3820D0C}">
          <dgm:prSet phldrT="[Text]" custT="1"/>
          <dgm:spPr>
            <a:solidFill>
              <a:schemeClr val="accent4"/>
            </a:solidFill>
          </dgm:spPr>
          <dgm:t>
            <a:bodyPr/>
            <a:lstStyle/>
            <a:p>
              <a:pPr rtl="0"/>
              <a:r>
                <a:rPr lang="en-US" sz="2000" b="1" dirty="0"/>
                <a:t>Stage I</a:t>
              </a:r>
            </a:p>
            <a:p>
              <a:pPr rtl="0"/>
              <a:r>
                <a:rPr lang="en-US" sz="2000" b="1" dirty="0"/>
                <a:t>Estimate </a:t>
              </a:r>
              <a:r>
                <a:rPr lang="en-US" sz="2000" b="1" i="0" dirty="0">
                  <a:latin typeface="Cambria Math" panose="02040503050406030204" pitchFamily="18" charset="0"/>
                </a:rPr>
                <a:t>𝒅</a:t>
              </a:r>
              <a:endParaRPr lang="en-US" sz="2000" b="1" dirty="0"/>
            </a:p>
          </dgm:t>
        </dgm:pt>
      </mc:Fallback>
    </mc:AlternateContent>
    <dgm:pt modelId="{FE64AA4B-A8D7-B844-A097-962F26A7CECA}" type="parTrans" cxnId="{0A8AC2B8-4422-184E-BDF4-F8AEE7A80E91}">
      <dgm:prSet/>
      <dgm:spPr/>
      <dgm:t>
        <a:bodyPr/>
        <a:lstStyle/>
        <a:p>
          <a:endParaRPr lang="en-US"/>
        </a:p>
      </dgm:t>
    </dgm:pt>
    <dgm:pt modelId="{F1DDAF59-C298-3746-A08F-FE6EF384B712}" type="sibTrans" cxnId="{0A8AC2B8-4422-184E-BDF4-F8AEE7A80E91}">
      <dgm:prSet/>
      <dgm:spPr/>
      <dgm:t>
        <a:bodyPr/>
        <a:lstStyle/>
        <a:p>
          <a:endParaRPr lang="en-US"/>
        </a:p>
      </dgm:t>
    </dgm:pt>
    <dgm:pt modelId="{B40226E4-EF03-8346-992F-ACDF47F73E29}">
      <dgm:prSet phldrT="[Text]" custT="1"/>
      <dgm:spPr>
        <a:solidFill>
          <a:schemeClr val="accent2"/>
        </a:solidFill>
      </dgm:spPr>
      <dgm:t>
        <a:bodyPr/>
        <a:lstStyle/>
        <a:p>
          <a:pPr rtl="0"/>
          <a:r>
            <a:rPr lang="en-US" sz="2000" b="1" dirty="0"/>
            <a:t>Stage II</a:t>
          </a:r>
        </a:p>
        <a:p>
          <a:pPr rtl="0"/>
          <a:r>
            <a:rPr lang="en-US" sz="1600" b="1" dirty="0"/>
            <a:t>New Variables</a:t>
          </a:r>
        </a:p>
      </dgm:t>
    </dgm:pt>
    <dgm:pt modelId="{D66F4741-B04B-C04A-AEE3-A907516B75A5}" type="parTrans" cxnId="{CB94F70B-EFCD-EA4B-B2BC-410BC1F2EC61}">
      <dgm:prSet/>
      <dgm:spPr/>
      <dgm:t>
        <a:bodyPr/>
        <a:lstStyle/>
        <a:p>
          <a:endParaRPr lang="en-US"/>
        </a:p>
      </dgm:t>
    </dgm:pt>
    <dgm:pt modelId="{AE5A5D70-D693-9043-B349-F0BACBE01836}" type="sibTrans" cxnId="{CB94F70B-EFCD-EA4B-B2BC-410BC1F2EC61}">
      <dgm:prSet/>
      <dgm:spPr/>
      <dgm:t>
        <a:bodyPr/>
        <a:lstStyle/>
        <a:p>
          <a:endParaRPr lang="en-US"/>
        </a:p>
      </dgm:t>
    </dgm:pt>
    <dgm:pt modelId="{4B749D5F-4E44-6747-B189-9700C9539355}">
      <dgm:prSet phldrT="[Text]" custT="1"/>
      <dgm:spPr>
        <a:solidFill>
          <a:schemeClr val="accent1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en-US" sz="2000" b="1" kern="1200">
              <a:latin typeface="Calibri" panose="020F0502020204030204"/>
              <a:ea typeface="+mn-ea"/>
              <a:cs typeface="+mn-cs"/>
            </a:rPr>
            <a:t>Stage III</a:t>
          </a:r>
          <a:endParaRPr lang="en-US" sz="2000" b="1" kern="1200" dirty="0">
            <a:latin typeface="Calibri" panose="020F0502020204030204"/>
            <a:ea typeface="+mn-ea"/>
            <a:cs typeface="+mn-cs"/>
          </a:endParaRPr>
        </a:p>
      </dgm:t>
    </dgm:pt>
    <dgm:pt modelId="{6FFE4FEC-6457-C24C-9C12-FFCDDDF4CE18}" type="parTrans" cxnId="{ED240A92-9452-D24D-A364-E53ADD9C6532}">
      <dgm:prSet/>
      <dgm:spPr/>
      <dgm:t>
        <a:bodyPr/>
        <a:lstStyle/>
        <a:p>
          <a:endParaRPr lang="en-US"/>
        </a:p>
      </dgm:t>
    </dgm:pt>
    <dgm:pt modelId="{9FC8350A-42A7-8E4E-8D62-13482B64E8D6}" type="sibTrans" cxnId="{ED240A92-9452-D24D-A364-E53ADD9C653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FE6173A-6502-D44E-8CFB-F5A241A01FB3}">
          <dgm:prSet phldrT="[Text]"/>
          <dgm:spPr>
            <a:ln>
              <a:solidFill>
                <a:schemeClr val="accent4"/>
              </a:solidFill>
            </a:ln>
          </dgm:spPr>
          <dgm:t>
            <a:bodyPr/>
            <a:lstStyle/>
            <a:p>
              <a:pPr rtl="0">
                <a:buFont typeface="Arial" panose="020B0604020202020204" pitchFamily="34" charset="0"/>
                <a:buNone/>
              </a:pPr>
              <a:r>
                <a:rPr lang="en-US" dirty="0"/>
                <a:t>1.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′←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𝐸𝑠𝑡𝑖𝑚𝑎𝑡𝑒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𝛿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/2)</m:t>
                  </m:r>
                </m:oMath>
              </a14:m>
              <a:endParaRPr lang="en-US" dirty="0"/>
            </a:p>
          </dgm:t>
        </dgm:pt>
      </mc:Choice>
      <mc:Fallback xmlns="">
        <dgm:pt modelId="{CFE6173A-6502-D44E-8CFB-F5A241A01FB3}">
          <dgm:prSet phldrT="[Text]"/>
          <dgm:spPr>
            <a:ln>
              <a:solidFill>
                <a:schemeClr val="accent4"/>
              </a:solidFill>
            </a:ln>
          </dgm:spPr>
          <dgm:t>
            <a:bodyPr/>
            <a:lstStyle/>
            <a:p>
              <a:pPr rtl="0">
                <a:buFont typeface="Arial" panose="020B0604020202020204" pitchFamily="34" charset="0"/>
                <a:buNone/>
              </a:pPr>
              <a:r>
                <a:rPr lang="en-US" dirty="0"/>
                <a:t>1. </a:t>
              </a:r>
              <a:r>
                <a:rPr lang="en-US" b="0" i="0">
                  <a:latin typeface="Cambria Math" panose="02040503050406030204" pitchFamily="18" charset="0"/>
                </a:rPr>
                <a:t>𝑑′←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𝐸𝑠𝑡𝑖𝑚𝑎𝑡𝑒(𝑛,𝛿/2)</a:t>
              </a:r>
              <a:endParaRPr lang="en-US" dirty="0"/>
            </a:p>
          </dgm:t>
        </dgm:pt>
      </mc:Fallback>
    </mc:AlternateContent>
    <dgm:pt modelId="{3E008F58-2B35-564B-9C21-1DC475F47E9C}" type="parTrans" cxnId="{F1C995A3-B718-EC4C-8C0F-DFB5CA3A1E02}">
      <dgm:prSet/>
      <dgm:spPr/>
      <dgm:t>
        <a:bodyPr/>
        <a:lstStyle/>
        <a:p>
          <a:endParaRPr lang="en-US"/>
        </a:p>
      </dgm:t>
    </dgm:pt>
    <dgm:pt modelId="{AD33B593-AFAC-A74C-BC11-61ABF3B387A2}" type="sibTrans" cxnId="{F1C995A3-B718-EC4C-8C0F-DFB5CA3A1E0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04D5B0-57D7-254C-B17E-0E1CF6D59F07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2.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←</m:t>
                  </m:r>
                  <m:d>
                    <m:dPr>
                      <m:begChr m:val="⌈"/>
                      <m:endChr m:val="⌉"/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E004D5B0-57D7-254C-B17E-0E1CF6D59F07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2. </a:t>
              </a:r>
              <a:r>
                <a:rPr lang="en-US" b="0" i="0">
                  <a:latin typeface="Cambria Math" panose="02040503050406030204" pitchFamily="18" charset="0"/>
                </a:rPr>
                <a:t>𝑁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←⌈𝑑^′2/𝛿⌉</a:t>
              </a:r>
              <a:endParaRPr lang="en-US" dirty="0"/>
            </a:p>
          </dgm:t>
        </dgm:pt>
      </mc:Fallback>
    </mc:AlternateContent>
    <dgm:pt modelId="{B26FF631-DC01-3B47-A8E1-7569537F7497}" type="parTrans" cxnId="{0FD29F12-0AD6-F945-921E-3B6852D73F80}">
      <dgm:prSet/>
      <dgm:spPr/>
      <dgm:t>
        <a:bodyPr/>
        <a:lstStyle/>
        <a:p>
          <a:endParaRPr lang="en-US"/>
        </a:p>
      </dgm:t>
    </dgm:pt>
    <dgm:pt modelId="{78FF135D-5C4F-D547-9C09-50C1A572157B}" type="sibTrans" cxnId="{0FD29F12-0AD6-F945-921E-3B6852D73F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ACE9CCB-475B-EC41-BE89-3D315AAFD0B2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5. Run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𝐹𝑖𝑛𝑑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𝐷𝑒𝑓𝑒𝑐𝑡𝑖𝑣𝑒𝑠</m:t>
                  </m:r>
                </m:oMath>
              </a14:m>
              <a:r>
                <a:rPr lang="en-US" i="0" dirty="0"/>
                <a:t> with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en-US" i="0" dirty="0"/>
                <a:t> items, for each query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𝑄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⊆[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]</m:t>
                  </m:r>
                </m:oMath>
              </a14:m>
              <a:r>
                <a:rPr lang="en-US" i="1" dirty="0"/>
                <a:t>, ask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⋃"/>
                      <m:supHide m:val="o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7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sub>
                    <m:sup/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nary>
                </m:oMath>
              </a14:m>
              <a:endParaRPr lang="en-US" i="1" dirty="0"/>
            </a:p>
          </dgm:t>
        </dgm:pt>
      </mc:Choice>
      <mc:Fallback xmlns="">
        <dgm:pt modelId="{7ACE9CCB-475B-EC41-BE89-3D315AAFD0B2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5. Run </a:t>
              </a:r>
              <a:r>
                <a:rPr lang="en-US" i="0" dirty="0">
                  <a:latin typeface="Cambria Math" panose="02040503050406030204" pitchFamily="18" charset="0"/>
                </a:rPr>
                <a:t>𝐹𝑖𝑛𝑑−𝐷𝑒𝑓𝑒𝑐𝑡𝑖𝑣𝑒𝑠</a:t>
              </a:r>
              <a:r>
                <a:rPr lang="en-US" i="0" dirty="0"/>
                <a:t> with </a:t>
              </a:r>
              <a:r>
                <a:rPr lang="en-US" b="0" i="0">
                  <a:latin typeface="Cambria Math" panose="02040503050406030204" pitchFamily="18" charset="0"/>
                </a:rPr>
                <a:t>𝑁</a:t>
              </a:r>
              <a:r>
                <a:rPr lang="en-US" i="0" dirty="0"/>
                <a:t> items, for each query </a:t>
              </a:r>
              <a:r>
                <a:rPr lang="en-US" b="0" i="0">
                  <a:latin typeface="Cambria Math" panose="02040503050406030204" pitchFamily="18" charset="0"/>
                </a:rPr>
                <a:t>𝑄⊆[𝑁]</a:t>
              </a:r>
              <a:r>
                <a:rPr lang="en-US" i="1" dirty="0"/>
                <a:t>, ask </a:t>
              </a:r>
              <a:r>
                <a:rPr lang="en-US" b="0" i="0">
                  <a:latin typeface="Cambria Math" panose="02040503050406030204" pitchFamily="18" charset="0"/>
                </a:rPr>
                <a:t>𝑄^′=⋃_(𝑗∈𝑄)▒𝑌_𝑗 </a:t>
              </a:r>
              <a:endParaRPr lang="en-US" i="1" dirty="0"/>
            </a:p>
          </dgm:t>
        </dgm:pt>
      </mc:Fallback>
    </mc:AlternateContent>
    <dgm:pt modelId="{C4658850-3004-284F-A2F2-A129E28D738E}" type="parTrans" cxnId="{B2F4CF72-1391-7F4D-A483-4C4BE12718FC}">
      <dgm:prSet/>
      <dgm:spPr/>
      <dgm:t>
        <a:bodyPr/>
        <a:lstStyle/>
        <a:p>
          <a:endParaRPr lang="en-US"/>
        </a:p>
      </dgm:t>
    </dgm:pt>
    <dgm:pt modelId="{48B49189-5D9A-2145-B71B-0760FA88776B}" type="sibTrans" cxnId="{B2F4CF72-1391-7F4D-A483-4C4BE12718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6D174C8-11C3-BE49-96C6-821D03E133BA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3. Choose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:</m:t>
                  </m:r>
                  <m:d>
                    <m:dPr>
                      <m:begChr m:val="["/>
                      <m:endChr m:val="]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→[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]</m:t>
                  </m:r>
                </m:oMath>
              </a14:m>
              <a:r>
                <a:rPr lang="en-US" dirty="0"/>
                <a:t> uniformly at random.</a:t>
              </a:r>
            </a:p>
          </dgm:t>
        </dgm:pt>
      </mc:Choice>
      <mc:Fallback xmlns="">
        <dgm:pt modelId="{16D174C8-11C3-BE49-96C6-821D03E133BA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3. Choose </a:t>
              </a:r>
              <a:r>
                <a:rPr lang="en-US" b="0" i="0">
                  <a:latin typeface="Cambria Math" panose="02040503050406030204" pitchFamily="18" charset="0"/>
                </a:rPr>
                <a:t>𝑓:[𝑛]→[𝑁]</a:t>
              </a:r>
              <a:r>
                <a:rPr lang="en-US" dirty="0"/>
                <a:t> uniformly at random.</a:t>
              </a:r>
            </a:p>
          </dgm:t>
        </dgm:pt>
      </mc:Fallback>
    </mc:AlternateContent>
    <dgm:pt modelId="{FDB4AB9E-23EA-2041-ACE4-6A8241902782}" type="parTrans" cxnId="{901ED6A3-0B1A-1F44-86DE-EF31622816E0}">
      <dgm:prSet/>
      <dgm:spPr/>
      <dgm:t>
        <a:bodyPr/>
        <a:lstStyle/>
        <a:p>
          <a:endParaRPr lang="en-US"/>
        </a:p>
      </dgm:t>
    </dgm:pt>
    <dgm:pt modelId="{AB4FCB47-927D-B847-A9EC-C8B57B709233}" type="sibTrans" cxnId="{901ED6A3-0B1A-1F44-86DE-EF31622816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121306D-F346-FC48-8B48-936AF1566716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4. Define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,…,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sub>
                  </m:sSub>
                </m:oMath>
              </a14:m>
              <a:r>
                <a:rPr lang="en-US" dirty="0"/>
                <a:t> </a:t>
              </a:r>
              <a:r>
                <a:rPr lang="en-US" dirty="0" err="1"/>
                <a:t>s.t.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dirty="0"/>
            </a:p>
          </dgm:t>
        </dgm:pt>
      </mc:Choice>
      <mc:Fallback xmlns="">
        <dgm:pt modelId="{8121306D-F346-FC48-8B48-936AF1566716}">
          <dgm:prSet phldrT="[Text]"/>
          <dgm:spPr>
            <a:ln>
              <a:solidFill>
                <a:schemeClr val="accent2"/>
              </a:solidFill>
            </a:ln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4. Define </a:t>
              </a:r>
              <a:r>
                <a:rPr lang="en-US" b="0" i="0">
                  <a:latin typeface="Cambria Math" panose="02040503050406030204" pitchFamily="18" charset="0"/>
                </a:rPr>
                <a:t>𝑌_1,…,𝑌_𝑁</a:t>
              </a:r>
              <a:r>
                <a:rPr lang="en-US" dirty="0"/>
                <a:t> </a:t>
              </a:r>
              <a:r>
                <a:rPr lang="en-US" dirty="0" err="1"/>
                <a:t>s.t.</a:t>
              </a:r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</a:rPr>
                <a:t>𝑌_𝑖=𝑓^(−1) (𝑖)</a:t>
              </a:r>
              <a:endParaRPr lang="en-US" dirty="0"/>
            </a:p>
          </dgm:t>
        </dgm:pt>
      </mc:Fallback>
    </mc:AlternateContent>
    <dgm:pt modelId="{CF42B196-2CE8-484F-8388-6CA37A118528}" type="parTrans" cxnId="{DCCDBC6F-83DA-884D-8CC8-F45B22CCA0A1}">
      <dgm:prSet/>
      <dgm:spPr/>
      <dgm:t>
        <a:bodyPr/>
        <a:lstStyle/>
        <a:p>
          <a:endParaRPr lang="en-US"/>
        </a:p>
      </dgm:t>
    </dgm:pt>
    <dgm:pt modelId="{DF86364E-56EB-5C42-AAB7-77A426932776}" type="sibTrans" cxnId="{DCCDBC6F-83DA-884D-8CC8-F45B22CCA0A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B087FC-756C-594F-8031-2FD641FC3588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6.  Let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i="0" dirty="0"/>
                <a:t> size of the set of defectives that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𝐹𝑖𝑛𝑑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𝐷𝑒𝑓𝑒𝑐𝑡𝑖𝑣𝑒𝑠</m:t>
                  </m:r>
                </m:oMath>
              </a14:m>
              <a:r>
                <a:rPr lang="en-US" i="0" dirty="0"/>
                <a:t> outputs. </a:t>
              </a:r>
              <a:endParaRPr lang="en-US" i="1" dirty="0"/>
            </a:p>
          </dgm:t>
        </dgm:pt>
      </mc:Choice>
      <mc:Fallback xmlns="">
        <dgm:pt modelId="{9FB087FC-756C-594F-8031-2FD641FC3588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6.  Let </a:t>
              </a:r>
              <a:r>
                <a:rPr lang="en-US" b="0" i="0">
                  <a:latin typeface="Cambria Math" panose="02040503050406030204" pitchFamily="18" charset="0"/>
                </a:rPr>
                <a:t>Δ</a:t>
              </a:r>
              <a:r>
                <a:rPr lang="en-US" i="0" dirty="0"/>
                <a:t> size of the set of defectives that </a:t>
              </a:r>
              <a:r>
                <a:rPr lang="en-US" i="0" dirty="0">
                  <a:latin typeface="Cambria Math" panose="02040503050406030204" pitchFamily="18" charset="0"/>
                </a:rPr>
                <a:t>𝐹𝑖𝑛𝑑−𝐷𝑒𝑓𝑒𝑐𝑡𝑖𝑣𝑒𝑠</a:t>
              </a:r>
              <a:r>
                <a:rPr lang="en-US" i="0" dirty="0"/>
                <a:t> outputs. </a:t>
              </a:r>
              <a:endParaRPr lang="en-US" i="1" dirty="0"/>
            </a:p>
          </dgm:t>
        </dgm:pt>
      </mc:Fallback>
    </mc:AlternateContent>
    <dgm:pt modelId="{3C7D1A36-D9EE-7B48-A90F-83AD329A53C1}" type="parTrans" cxnId="{1F1A34FC-345F-3B40-826F-12F9C3BBA4DB}">
      <dgm:prSet/>
      <dgm:spPr/>
      <dgm:t>
        <a:bodyPr/>
        <a:lstStyle/>
        <a:p>
          <a:endParaRPr lang="en-US"/>
        </a:p>
      </dgm:t>
    </dgm:pt>
    <dgm:pt modelId="{9BC711B0-05EE-CF48-8341-91DB7147D40E}" type="sibTrans" cxnId="{1F1A34FC-345F-3B40-826F-12F9C3BBA4D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AC284DD-1ABF-E942-ADD1-6682BAA5B392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7. Return 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i="1" dirty="0"/>
                <a:t>.</a:t>
              </a:r>
            </a:p>
          </dgm:t>
        </dgm:pt>
      </mc:Choice>
      <mc:Fallback xmlns="">
        <dgm:pt modelId="{FAC284DD-1ABF-E942-ADD1-6682BAA5B392}">
          <dgm:prSet phldrT="[Text]"/>
          <dgm:spPr>
            <a:ln>
              <a:solidFill>
                <a:schemeClr val="accent1"/>
              </a:solidFill>
            </a:ln>
          </dgm:spPr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7. Return  </a:t>
              </a:r>
              <a:r>
                <a:rPr lang="en-US" b="0" i="0">
                  <a:latin typeface="Cambria Math" panose="02040503050406030204" pitchFamily="18" charset="0"/>
                </a:rPr>
                <a:t>Δ</a:t>
              </a:r>
              <a:r>
                <a:rPr lang="en-US" i="1" dirty="0"/>
                <a:t>.</a:t>
              </a:r>
            </a:p>
          </dgm:t>
        </dgm:pt>
      </mc:Fallback>
    </mc:AlternateContent>
    <dgm:pt modelId="{1FA6FE19-F9A8-4043-9AEE-78CA0149AAF8}" type="parTrans" cxnId="{947CA769-6B8D-8441-826F-7D2189D55EED}">
      <dgm:prSet/>
      <dgm:spPr/>
      <dgm:t>
        <a:bodyPr/>
        <a:lstStyle/>
        <a:p>
          <a:endParaRPr lang="en-US"/>
        </a:p>
      </dgm:t>
    </dgm:pt>
    <dgm:pt modelId="{10F56D8C-674B-354E-BAF5-6AE3C3F73800}" type="sibTrans" cxnId="{947CA769-6B8D-8441-826F-7D2189D55EED}">
      <dgm:prSet/>
      <dgm:spPr/>
      <dgm:t>
        <a:bodyPr/>
        <a:lstStyle/>
        <a:p>
          <a:endParaRPr lang="en-US"/>
        </a:p>
      </dgm:t>
    </dgm:pt>
    <dgm:pt modelId="{CE18081D-4EBC-544B-A875-8F66CFC12509}" type="pres">
      <dgm:prSet presAssocID="{9668B2D1-F84A-4E43-80F9-8495BFFCE0AD}" presName="linearFlow" presStyleCnt="0">
        <dgm:presLayoutVars>
          <dgm:dir/>
          <dgm:animLvl val="lvl"/>
          <dgm:resizeHandles val="exact"/>
        </dgm:presLayoutVars>
      </dgm:prSet>
      <dgm:spPr/>
    </dgm:pt>
    <dgm:pt modelId="{48DF937D-D92B-614A-9808-C24886CBD941}" type="pres">
      <dgm:prSet presAssocID="{495DCB6C-5EF5-144D-B12E-945BB3820D0C}" presName="composite" presStyleCnt="0"/>
      <dgm:spPr/>
    </dgm:pt>
    <dgm:pt modelId="{74FA2C59-072C-A048-B69C-6E0DED7FCE1A}" type="pres">
      <dgm:prSet presAssocID="{495DCB6C-5EF5-144D-B12E-945BB3820D0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B1EF03E-8156-EC49-8FB7-997B60E4E296}" type="pres">
      <dgm:prSet presAssocID="{495DCB6C-5EF5-144D-B12E-945BB3820D0C}" presName="descendantText" presStyleLbl="alignAcc1" presStyleIdx="0" presStyleCnt="3">
        <dgm:presLayoutVars>
          <dgm:bulletEnabled val="1"/>
        </dgm:presLayoutVars>
      </dgm:prSet>
      <dgm:spPr/>
    </dgm:pt>
    <dgm:pt modelId="{A231A56A-EDB3-8246-B015-158643525495}" type="pres">
      <dgm:prSet presAssocID="{F1DDAF59-C298-3746-A08F-FE6EF384B712}" presName="sp" presStyleCnt="0"/>
      <dgm:spPr/>
    </dgm:pt>
    <dgm:pt modelId="{313CAF4F-4BCF-2E4E-9F50-457E3F258083}" type="pres">
      <dgm:prSet presAssocID="{B40226E4-EF03-8346-992F-ACDF47F73E29}" presName="composite" presStyleCnt="0"/>
      <dgm:spPr/>
    </dgm:pt>
    <dgm:pt modelId="{9C25897B-37C8-8348-AB4A-F6C3708334A2}" type="pres">
      <dgm:prSet presAssocID="{B40226E4-EF03-8346-992F-ACDF47F73E2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953567A-8E3C-7644-8952-3D85EF6914F2}" type="pres">
      <dgm:prSet presAssocID="{B40226E4-EF03-8346-992F-ACDF47F73E29}" presName="descendantText" presStyleLbl="alignAcc1" presStyleIdx="1" presStyleCnt="3">
        <dgm:presLayoutVars>
          <dgm:bulletEnabled val="1"/>
        </dgm:presLayoutVars>
      </dgm:prSet>
      <dgm:spPr/>
    </dgm:pt>
    <dgm:pt modelId="{0A33A54E-29E8-B348-AAF7-E7336E2F9067}" type="pres">
      <dgm:prSet presAssocID="{AE5A5D70-D693-9043-B349-F0BACBE01836}" presName="sp" presStyleCnt="0"/>
      <dgm:spPr/>
    </dgm:pt>
    <dgm:pt modelId="{3115064E-1EF3-E646-9338-3315F9C037DD}" type="pres">
      <dgm:prSet presAssocID="{4B749D5F-4E44-6747-B189-9700C9539355}" presName="composite" presStyleCnt="0"/>
      <dgm:spPr/>
    </dgm:pt>
    <dgm:pt modelId="{85BE868D-99D9-AF43-B916-DFAE87C2A04A}" type="pres">
      <dgm:prSet presAssocID="{4B749D5F-4E44-6747-B189-9700C95393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F22AC58-0D81-F941-86B1-76A411E92D2C}" type="pres">
      <dgm:prSet presAssocID="{4B749D5F-4E44-6747-B189-9700C9539355}" presName="descendantText" presStyleLbl="alignAcc1" presStyleIdx="2" presStyleCnt="3" custLinFactNeighborX="-65" custLinFactNeighborY="2045">
        <dgm:presLayoutVars>
          <dgm:bulletEnabled val="1"/>
        </dgm:presLayoutVars>
      </dgm:prSet>
      <dgm:spPr/>
    </dgm:pt>
  </dgm:ptLst>
  <dgm:cxnLst>
    <dgm:cxn modelId="{1B75ED0B-2853-CA49-B901-528D36BF27B6}" type="presOf" srcId="{B40226E4-EF03-8346-992F-ACDF47F73E29}" destId="{9C25897B-37C8-8348-AB4A-F6C3708334A2}" srcOrd="0" destOrd="0" presId="urn:microsoft.com/office/officeart/2005/8/layout/chevron2"/>
    <dgm:cxn modelId="{CB94F70B-EFCD-EA4B-B2BC-410BC1F2EC61}" srcId="{9668B2D1-F84A-4E43-80F9-8495BFFCE0AD}" destId="{B40226E4-EF03-8346-992F-ACDF47F73E29}" srcOrd="1" destOrd="0" parTransId="{D66F4741-B04B-C04A-AEE3-A907516B75A5}" sibTransId="{AE5A5D70-D693-9043-B349-F0BACBE01836}"/>
    <dgm:cxn modelId="{0FD29F12-0AD6-F945-921E-3B6852D73F80}" srcId="{B40226E4-EF03-8346-992F-ACDF47F73E29}" destId="{E004D5B0-57D7-254C-B17E-0E1CF6D59F07}" srcOrd="0" destOrd="0" parTransId="{B26FF631-DC01-3B47-A8E1-7569537F7497}" sibTransId="{78FF135D-5C4F-D547-9C09-50C1A572157B}"/>
    <dgm:cxn modelId="{57985E32-EB29-3B4A-9250-65ACFAEAF0A5}" type="presOf" srcId="{7ACE9CCB-475B-EC41-BE89-3D315AAFD0B2}" destId="{7F22AC58-0D81-F941-86B1-76A411E92D2C}" srcOrd="0" destOrd="0" presId="urn:microsoft.com/office/officeart/2005/8/layout/chevron2"/>
    <dgm:cxn modelId="{E40BA234-F413-664F-BF63-65A068226A87}" type="presOf" srcId="{16D174C8-11C3-BE49-96C6-821D03E133BA}" destId="{6953567A-8E3C-7644-8952-3D85EF6914F2}" srcOrd="0" destOrd="1" presId="urn:microsoft.com/office/officeart/2005/8/layout/chevron2"/>
    <dgm:cxn modelId="{947CA769-6B8D-8441-826F-7D2189D55EED}" srcId="{4B749D5F-4E44-6747-B189-9700C9539355}" destId="{FAC284DD-1ABF-E942-ADD1-6682BAA5B392}" srcOrd="2" destOrd="0" parTransId="{1FA6FE19-F9A8-4043-9AEE-78CA0149AAF8}" sibTransId="{10F56D8C-674B-354E-BAF5-6AE3C3F73800}"/>
    <dgm:cxn modelId="{DCCDBC6F-83DA-884D-8CC8-F45B22CCA0A1}" srcId="{B40226E4-EF03-8346-992F-ACDF47F73E29}" destId="{8121306D-F346-FC48-8B48-936AF1566716}" srcOrd="2" destOrd="0" parTransId="{CF42B196-2CE8-484F-8388-6CA37A118528}" sibTransId="{DF86364E-56EB-5C42-AAB7-77A426932776}"/>
    <dgm:cxn modelId="{B2F4CF72-1391-7F4D-A483-4C4BE12718FC}" srcId="{4B749D5F-4E44-6747-B189-9700C9539355}" destId="{7ACE9CCB-475B-EC41-BE89-3D315AAFD0B2}" srcOrd="0" destOrd="0" parTransId="{C4658850-3004-284F-A2F2-A129E28D738E}" sibTransId="{48B49189-5D9A-2145-B71B-0760FA88776B}"/>
    <dgm:cxn modelId="{ED240A92-9452-D24D-A364-E53ADD9C6532}" srcId="{9668B2D1-F84A-4E43-80F9-8495BFFCE0AD}" destId="{4B749D5F-4E44-6747-B189-9700C9539355}" srcOrd="2" destOrd="0" parTransId="{6FFE4FEC-6457-C24C-9C12-FFCDDDF4CE18}" sibTransId="{9FC8350A-42A7-8E4E-8D62-13482B64E8D6}"/>
    <dgm:cxn modelId="{12E55D98-D313-304C-8687-7CB963D53893}" type="presOf" srcId="{495DCB6C-5EF5-144D-B12E-945BB3820D0C}" destId="{74FA2C59-072C-A048-B69C-6E0DED7FCE1A}" srcOrd="0" destOrd="0" presId="urn:microsoft.com/office/officeart/2005/8/layout/chevron2"/>
    <dgm:cxn modelId="{0EB1F89B-FDBE-6D45-AB7E-8DA0A644282A}" type="presOf" srcId="{8121306D-F346-FC48-8B48-936AF1566716}" destId="{6953567A-8E3C-7644-8952-3D85EF6914F2}" srcOrd="0" destOrd="2" presId="urn:microsoft.com/office/officeart/2005/8/layout/chevron2"/>
    <dgm:cxn modelId="{F1C995A3-B718-EC4C-8C0F-DFB5CA3A1E02}" srcId="{495DCB6C-5EF5-144D-B12E-945BB3820D0C}" destId="{CFE6173A-6502-D44E-8CFB-F5A241A01FB3}" srcOrd="0" destOrd="0" parTransId="{3E008F58-2B35-564B-9C21-1DC475F47E9C}" sibTransId="{AD33B593-AFAC-A74C-BC11-61ABF3B387A2}"/>
    <dgm:cxn modelId="{901ED6A3-0B1A-1F44-86DE-EF31622816E0}" srcId="{B40226E4-EF03-8346-992F-ACDF47F73E29}" destId="{16D174C8-11C3-BE49-96C6-821D03E133BA}" srcOrd="1" destOrd="0" parTransId="{FDB4AB9E-23EA-2041-ACE4-6A8241902782}" sibTransId="{AB4FCB47-927D-B847-A9EC-C8B57B709233}"/>
    <dgm:cxn modelId="{010F1AA5-0728-B642-BA5F-CEA0FB7FF089}" type="presOf" srcId="{CFE6173A-6502-D44E-8CFB-F5A241A01FB3}" destId="{4B1EF03E-8156-EC49-8FB7-997B60E4E296}" srcOrd="0" destOrd="0" presId="urn:microsoft.com/office/officeart/2005/8/layout/chevron2"/>
    <dgm:cxn modelId="{0A8AC2B8-4422-184E-BDF4-F8AEE7A80E91}" srcId="{9668B2D1-F84A-4E43-80F9-8495BFFCE0AD}" destId="{495DCB6C-5EF5-144D-B12E-945BB3820D0C}" srcOrd="0" destOrd="0" parTransId="{FE64AA4B-A8D7-B844-A097-962F26A7CECA}" sibTransId="{F1DDAF59-C298-3746-A08F-FE6EF384B712}"/>
    <dgm:cxn modelId="{405912CF-0E76-AE42-AF36-DFDCB2A51470}" type="presOf" srcId="{E004D5B0-57D7-254C-B17E-0E1CF6D59F07}" destId="{6953567A-8E3C-7644-8952-3D85EF6914F2}" srcOrd="0" destOrd="0" presId="urn:microsoft.com/office/officeart/2005/8/layout/chevron2"/>
    <dgm:cxn modelId="{C9F2C5CF-0538-2D4C-9BB0-FB9C080575AB}" type="presOf" srcId="{4B749D5F-4E44-6747-B189-9700C9539355}" destId="{85BE868D-99D9-AF43-B916-DFAE87C2A04A}" srcOrd="0" destOrd="0" presId="urn:microsoft.com/office/officeart/2005/8/layout/chevron2"/>
    <dgm:cxn modelId="{DA3BBEDA-FAED-9D43-9473-E680A976EF38}" type="presOf" srcId="{FAC284DD-1ABF-E942-ADD1-6682BAA5B392}" destId="{7F22AC58-0D81-F941-86B1-76A411E92D2C}" srcOrd="0" destOrd="2" presId="urn:microsoft.com/office/officeart/2005/8/layout/chevron2"/>
    <dgm:cxn modelId="{C7E3F8F0-3763-4745-A4DB-0537ECA8A624}" type="presOf" srcId="{9668B2D1-F84A-4E43-80F9-8495BFFCE0AD}" destId="{CE18081D-4EBC-544B-A875-8F66CFC12509}" srcOrd="0" destOrd="0" presId="urn:microsoft.com/office/officeart/2005/8/layout/chevron2"/>
    <dgm:cxn modelId="{BD0D8DFA-CCB3-5A49-939B-689EE3EC55AC}" type="presOf" srcId="{9FB087FC-756C-594F-8031-2FD641FC3588}" destId="{7F22AC58-0D81-F941-86B1-76A411E92D2C}" srcOrd="0" destOrd="1" presId="urn:microsoft.com/office/officeart/2005/8/layout/chevron2"/>
    <dgm:cxn modelId="{1F1A34FC-345F-3B40-826F-12F9C3BBA4DB}" srcId="{4B749D5F-4E44-6747-B189-9700C9539355}" destId="{9FB087FC-756C-594F-8031-2FD641FC3588}" srcOrd="1" destOrd="0" parTransId="{3C7D1A36-D9EE-7B48-A90F-83AD329A53C1}" sibTransId="{9BC711B0-05EE-CF48-8341-91DB7147D40E}"/>
    <dgm:cxn modelId="{FC12557D-5C3C-FC45-89C7-38428010268C}" type="presParOf" srcId="{CE18081D-4EBC-544B-A875-8F66CFC12509}" destId="{48DF937D-D92B-614A-9808-C24886CBD941}" srcOrd="0" destOrd="0" presId="urn:microsoft.com/office/officeart/2005/8/layout/chevron2"/>
    <dgm:cxn modelId="{012FEA75-6607-FD45-B5D2-B246AB87D212}" type="presParOf" srcId="{48DF937D-D92B-614A-9808-C24886CBD941}" destId="{74FA2C59-072C-A048-B69C-6E0DED7FCE1A}" srcOrd="0" destOrd="0" presId="urn:microsoft.com/office/officeart/2005/8/layout/chevron2"/>
    <dgm:cxn modelId="{C456AB64-622A-9D4C-A2F7-5F1D3653EC4C}" type="presParOf" srcId="{48DF937D-D92B-614A-9808-C24886CBD941}" destId="{4B1EF03E-8156-EC49-8FB7-997B60E4E296}" srcOrd="1" destOrd="0" presId="urn:microsoft.com/office/officeart/2005/8/layout/chevron2"/>
    <dgm:cxn modelId="{64F81C1D-136E-BD43-A87F-F1D622D79C68}" type="presParOf" srcId="{CE18081D-4EBC-544B-A875-8F66CFC12509}" destId="{A231A56A-EDB3-8246-B015-158643525495}" srcOrd="1" destOrd="0" presId="urn:microsoft.com/office/officeart/2005/8/layout/chevron2"/>
    <dgm:cxn modelId="{17ABBA7D-5FEF-7744-BDC0-4FEC0653578D}" type="presParOf" srcId="{CE18081D-4EBC-544B-A875-8F66CFC12509}" destId="{313CAF4F-4BCF-2E4E-9F50-457E3F258083}" srcOrd="2" destOrd="0" presId="urn:microsoft.com/office/officeart/2005/8/layout/chevron2"/>
    <dgm:cxn modelId="{C91895F4-B4C7-7040-B8A9-68D707FDFE2F}" type="presParOf" srcId="{313CAF4F-4BCF-2E4E-9F50-457E3F258083}" destId="{9C25897B-37C8-8348-AB4A-F6C3708334A2}" srcOrd="0" destOrd="0" presId="urn:microsoft.com/office/officeart/2005/8/layout/chevron2"/>
    <dgm:cxn modelId="{B00D1DC8-3DAD-714D-B924-1AB30B296ED9}" type="presParOf" srcId="{313CAF4F-4BCF-2E4E-9F50-457E3F258083}" destId="{6953567A-8E3C-7644-8952-3D85EF6914F2}" srcOrd="1" destOrd="0" presId="urn:microsoft.com/office/officeart/2005/8/layout/chevron2"/>
    <dgm:cxn modelId="{FA929423-9C25-5041-9788-766D14143256}" type="presParOf" srcId="{CE18081D-4EBC-544B-A875-8F66CFC12509}" destId="{0A33A54E-29E8-B348-AAF7-E7336E2F9067}" srcOrd="3" destOrd="0" presId="urn:microsoft.com/office/officeart/2005/8/layout/chevron2"/>
    <dgm:cxn modelId="{AB442B69-436B-164E-A487-F5CF99BDDD11}" type="presParOf" srcId="{CE18081D-4EBC-544B-A875-8F66CFC12509}" destId="{3115064E-1EF3-E646-9338-3315F9C037DD}" srcOrd="4" destOrd="0" presId="urn:microsoft.com/office/officeart/2005/8/layout/chevron2"/>
    <dgm:cxn modelId="{B0A02317-E87B-AE4C-AAD0-A8E149FFE5A3}" type="presParOf" srcId="{3115064E-1EF3-E646-9338-3315F9C037DD}" destId="{85BE868D-99D9-AF43-B916-DFAE87C2A04A}" srcOrd="0" destOrd="0" presId="urn:microsoft.com/office/officeart/2005/8/layout/chevron2"/>
    <dgm:cxn modelId="{2240A10E-B9C8-DB41-B772-920AC0064C16}" type="presParOf" srcId="{3115064E-1EF3-E646-9338-3315F9C037DD}" destId="{7F22AC58-0D81-F941-86B1-76A411E92D2C}" srcOrd="1" destOrd="0" presId="urn:microsoft.com/office/officeart/2005/8/layout/chevron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68B2D1-F84A-4E43-80F9-8495BFFCE0AD}" type="doc">
      <dgm:prSet loTypeId="urn:microsoft.com/office/officeart/2005/8/layout/process3" loCatId="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95DCB6C-5EF5-144D-B12E-945BB3820D0C}">
          <dgm:prSet phldrT="[Text]"/>
          <dgm:spPr/>
          <dgm:t>
            <a:bodyPr/>
            <a:lstStyle/>
            <a:p>
              <a:pPr rtl="0"/>
              <a:r>
                <a:rPr lang="en-US" dirty="0"/>
                <a:t>Estimate the number of defective items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′</m:t>
                  </m:r>
                </m:oMath>
              </a14:m>
              <a:endParaRPr lang="en-US" dirty="0"/>
            </a:p>
            <a:p>
              <a:pPr rtl="0"/>
              <a:r>
                <a:rPr lang="en-US" b="0" dirty="0"/>
                <a:t>Such that:  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≤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′≤8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</m:oMath>
              </a14:m>
              <a:endParaRPr lang="en-US" dirty="0"/>
            </a:p>
          </dgm:t>
        </dgm:pt>
      </mc:Choice>
      <mc:Fallback xmlns="">
        <dgm:pt modelId="{495DCB6C-5EF5-144D-B12E-945BB3820D0C}">
          <dgm:prSet phldrT="[Text]"/>
          <dgm:spPr/>
          <dgm:t>
            <a:bodyPr/>
            <a:lstStyle/>
            <a:p>
              <a:pPr rtl="0"/>
              <a:r>
                <a:rPr lang="en-US" dirty="0"/>
                <a:t>Estimate the number of defective items </a:t>
              </a:r>
              <a:r>
                <a:rPr lang="en-US" b="0" i="0">
                  <a:latin typeface="Cambria Math" panose="02040503050406030204" pitchFamily="18" charset="0"/>
                </a:rPr>
                <a:t>𝑑′</a:t>
              </a:r>
              <a:endParaRPr lang="en-US" dirty="0"/>
            </a:p>
            <a:p>
              <a:pPr rtl="0"/>
              <a:r>
                <a:rPr lang="en-US" b="0" dirty="0"/>
                <a:t>Such that:   </a:t>
              </a:r>
              <a:r>
                <a:rPr lang="en-US" b="0" i="0">
                  <a:latin typeface="Cambria Math" panose="02040503050406030204" pitchFamily="18" charset="0"/>
                </a:rPr>
                <a:t>𝑑≤𝑑′≤8𝑑</a:t>
              </a:r>
              <a:endParaRPr lang="en-US" dirty="0"/>
            </a:p>
          </dgm:t>
        </dgm:pt>
      </mc:Fallback>
    </mc:AlternateContent>
    <dgm:pt modelId="{FE64AA4B-A8D7-B844-A097-962F26A7CECA}" type="parTrans" cxnId="{0A8AC2B8-4422-184E-BDF4-F8AEE7A80E91}">
      <dgm:prSet/>
      <dgm:spPr/>
      <dgm:t>
        <a:bodyPr/>
        <a:lstStyle/>
        <a:p>
          <a:endParaRPr lang="en-US"/>
        </a:p>
      </dgm:t>
    </dgm:pt>
    <dgm:pt modelId="{F1DDAF59-C298-3746-A08F-FE6EF384B712}" type="sibTrans" cxnId="{0A8AC2B8-4422-184E-BDF4-F8AEE7A80E9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FE6173A-6502-D44E-8CFB-F5A241A01FB3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dirty="0"/>
                <a:t>With probability at least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1−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𝛿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, 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′</m:t>
                  </m:r>
                </m:oMath>
              </a14:m>
              <a:r>
                <a:rPr lang="en-US" dirty="0"/>
                <a:t> is within the desired range.  </a:t>
              </a:r>
            </a:p>
          </dgm:t>
        </dgm:pt>
      </mc:Choice>
      <mc:Fallback xmlns="">
        <dgm:pt modelId="{CFE6173A-6502-D44E-8CFB-F5A241A01FB3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dirty="0"/>
                <a:t>With probability at least </a:t>
              </a:r>
              <a:r>
                <a:rPr lang="en-US" b="0" i="0">
                  <a:latin typeface="Cambria Math" panose="02040503050406030204" pitchFamily="18" charset="0"/>
                </a:rPr>
                <a:t>1−𝛿, 𝑑′</a:t>
              </a:r>
              <a:r>
                <a:rPr lang="en-US" dirty="0"/>
                <a:t> is within the desired range.  </a:t>
              </a:r>
            </a:p>
          </dgm:t>
        </dgm:pt>
      </mc:Fallback>
    </mc:AlternateContent>
    <dgm:pt modelId="{3E008F58-2B35-564B-9C21-1DC475F47E9C}" type="parTrans" cxnId="{F1C995A3-B718-EC4C-8C0F-DFB5CA3A1E02}">
      <dgm:prSet/>
      <dgm:spPr/>
      <dgm:t>
        <a:bodyPr/>
        <a:lstStyle/>
        <a:p>
          <a:endParaRPr lang="en-US"/>
        </a:p>
      </dgm:t>
    </dgm:pt>
    <dgm:pt modelId="{AD33B593-AFAC-A74C-BC11-61ABF3B387A2}" type="sibTrans" cxnId="{F1C995A3-B718-EC4C-8C0F-DFB5CA3A1E02}">
      <dgm:prSet/>
      <dgm:spPr/>
      <dgm:t>
        <a:bodyPr/>
        <a:lstStyle/>
        <a:p>
          <a:endParaRPr lang="en-US"/>
        </a:p>
      </dgm:t>
    </dgm:pt>
    <dgm:pt modelId="{44AA0E36-60F6-9448-950B-DFD5A7EE2807}" type="pres">
      <dgm:prSet presAssocID="{9668B2D1-F84A-4E43-80F9-8495BFFCE0AD}" presName="linearFlow" presStyleCnt="0">
        <dgm:presLayoutVars>
          <dgm:dir/>
          <dgm:animLvl val="lvl"/>
          <dgm:resizeHandles val="exact"/>
        </dgm:presLayoutVars>
      </dgm:prSet>
      <dgm:spPr/>
    </dgm:pt>
    <dgm:pt modelId="{1926DD65-FAE3-BF43-9F33-1FD3FAA40763}" type="pres">
      <dgm:prSet presAssocID="{495DCB6C-5EF5-144D-B12E-945BB3820D0C}" presName="composite" presStyleCnt="0"/>
      <dgm:spPr/>
    </dgm:pt>
    <dgm:pt modelId="{08E8A262-0939-B940-A316-7E3B8F8B5690}" type="pres">
      <dgm:prSet presAssocID="{495DCB6C-5EF5-144D-B12E-945BB3820D0C}" presName="parTx" presStyleLbl="node1" presStyleIdx="0" presStyleCnt="1">
        <dgm:presLayoutVars>
          <dgm:chMax val="0"/>
          <dgm:chPref val="0"/>
          <dgm:bulletEnabled val="1"/>
        </dgm:presLayoutVars>
      </dgm:prSet>
      <dgm:spPr/>
    </dgm:pt>
    <dgm:pt modelId="{F30AB0FF-4E41-954A-A960-3EE25FF73437}" type="pres">
      <dgm:prSet presAssocID="{495DCB6C-5EF5-144D-B12E-945BB3820D0C}" presName="parSh" presStyleLbl="node1" presStyleIdx="0" presStyleCnt="1"/>
      <dgm:spPr/>
    </dgm:pt>
    <dgm:pt modelId="{525A3C26-4316-4741-A3B4-4BBC3B65DF35}" type="pres">
      <dgm:prSet presAssocID="{495DCB6C-5EF5-144D-B12E-945BB3820D0C}" presName="desTx" presStyleLbl="fgAcc1" presStyleIdx="0" presStyleCnt="1">
        <dgm:presLayoutVars>
          <dgm:bulletEnabled val="1"/>
        </dgm:presLayoutVars>
      </dgm:prSet>
      <dgm:spPr/>
    </dgm:pt>
  </dgm:ptLst>
  <dgm:cxnLst>
    <dgm:cxn modelId="{C7A4C62E-F409-0D45-BCC8-714B271565F1}" type="presOf" srcId="{CFE6173A-6502-D44E-8CFB-F5A241A01FB3}" destId="{525A3C26-4316-4741-A3B4-4BBC3B65DF35}" srcOrd="0" destOrd="0" presId="urn:microsoft.com/office/officeart/2005/8/layout/process3"/>
    <dgm:cxn modelId="{A32D7D31-CFB5-AD4C-9A3D-241D38E90D73}" type="presOf" srcId="{495DCB6C-5EF5-144D-B12E-945BB3820D0C}" destId="{F30AB0FF-4E41-954A-A960-3EE25FF73437}" srcOrd="1" destOrd="0" presId="urn:microsoft.com/office/officeart/2005/8/layout/process3"/>
    <dgm:cxn modelId="{77C12F53-935A-D04D-BE94-F84063022080}" type="presOf" srcId="{495DCB6C-5EF5-144D-B12E-945BB3820D0C}" destId="{08E8A262-0939-B940-A316-7E3B8F8B5690}" srcOrd="0" destOrd="0" presId="urn:microsoft.com/office/officeart/2005/8/layout/process3"/>
    <dgm:cxn modelId="{F1C995A3-B718-EC4C-8C0F-DFB5CA3A1E02}" srcId="{495DCB6C-5EF5-144D-B12E-945BB3820D0C}" destId="{CFE6173A-6502-D44E-8CFB-F5A241A01FB3}" srcOrd="0" destOrd="0" parTransId="{3E008F58-2B35-564B-9C21-1DC475F47E9C}" sibTransId="{AD33B593-AFAC-A74C-BC11-61ABF3B387A2}"/>
    <dgm:cxn modelId="{2EF925B1-EE62-C640-9266-8866FAC20803}" type="presOf" srcId="{9668B2D1-F84A-4E43-80F9-8495BFFCE0AD}" destId="{44AA0E36-60F6-9448-950B-DFD5A7EE2807}" srcOrd="0" destOrd="0" presId="urn:microsoft.com/office/officeart/2005/8/layout/process3"/>
    <dgm:cxn modelId="{0A8AC2B8-4422-184E-BDF4-F8AEE7A80E91}" srcId="{9668B2D1-F84A-4E43-80F9-8495BFFCE0AD}" destId="{495DCB6C-5EF5-144D-B12E-945BB3820D0C}" srcOrd="0" destOrd="0" parTransId="{FE64AA4B-A8D7-B844-A097-962F26A7CECA}" sibTransId="{F1DDAF59-C298-3746-A08F-FE6EF384B712}"/>
    <dgm:cxn modelId="{299B2622-4279-374F-8B6C-81C16D930882}" type="presParOf" srcId="{44AA0E36-60F6-9448-950B-DFD5A7EE2807}" destId="{1926DD65-FAE3-BF43-9F33-1FD3FAA40763}" srcOrd="0" destOrd="0" presId="urn:microsoft.com/office/officeart/2005/8/layout/process3"/>
    <dgm:cxn modelId="{FF9FEAC8-0288-A145-95CC-5A27BC79997A}" type="presParOf" srcId="{1926DD65-FAE3-BF43-9F33-1FD3FAA40763}" destId="{08E8A262-0939-B940-A316-7E3B8F8B5690}" srcOrd="0" destOrd="0" presId="urn:microsoft.com/office/officeart/2005/8/layout/process3"/>
    <dgm:cxn modelId="{B40CD9FC-C2E8-EA42-8E86-4273ABF1102D}" type="presParOf" srcId="{1926DD65-FAE3-BF43-9F33-1FD3FAA40763}" destId="{F30AB0FF-4E41-954A-A960-3EE25FF73437}" srcOrd="1" destOrd="0" presId="urn:microsoft.com/office/officeart/2005/8/layout/process3"/>
    <dgm:cxn modelId="{D6723B40-1EFB-E44E-AF76-F60E6B9E583E}" type="presParOf" srcId="{1926DD65-FAE3-BF43-9F33-1FD3FAA40763}" destId="{525A3C26-4316-4741-A3B4-4BBC3B65DF35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68B2D1-F84A-4E43-80F9-8495BFFCE0AD}" type="doc">
      <dgm:prSet loTypeId="urn:microsoft.com/office/officeart/2005/8/layout/chevron2" loCatId="" qsTypeId="urn:microsoft.com/office/officeart/2005/8/quickstyle/simple5" qsCatId="simple" csTypeId="urn:microsoft.com/office/officeart/2005/8/colors/accent6_1" csCatId="accent6" phldr="1"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495DCB6C-5EF5-144D-B12E-945BB3820D0C}">
          <dgm:prSet phldrT="[Text]" custT="1"/>
          <dgm:spPr/>
          <dgm:t>
            <a:bodyPr/>
            <a:lstStyle/>
            <a:p>
              <a:pPr rtl="0"/>
              <a:r>
                <a:rPr lang="en-US" sz="2000" b="1" dirty="0"/>
                <a:t>Stage I</a:t>
              </a:r>
            </a:p>
            <a:p>
              <a:pPr rtl="0"/>
              <a:r>
                <a:rPr lang="en-US" sz="2000" b="1" dirty="0"/>
                <a:t>Estimate </a:t>
              </a:r>
              <a14:m>
                <m:oMath xmlns:m="http://schemas.openxmlformats.org/officeDocument/2006/math">
                  <m:r>
                    <a:rPr lang="en-US" sz="2000" b="1" i="1" dirty="0" smtClean="0">
                      <a:latin typeface="Cambria Math" panose="02040503050406030204" pitchFamily="18" charset="0"/>
                    </a:rPr>
                    <m:t>𝒅</m:t>
                  </m:r>
                </m:oMath>
              </a14:m>
              <a:endParaRPr lang="en-US" sz="2000" b="1" dirty="0"/>
            </a:p>
          </dgm:t>
        </dgm:pt>
      </mc:Choice>
      <mc:Fallback xmlns="">
        <dgm:pt modelId="{495DCB6C-5EF5-144D-B12E-945BB3820D0C}">
          <dgm:prSet phldrT="[Text]" custT="1"/>
          <dgm:spPr/>
          <dgm:t>
            <a:bodyPr/>
            <a:lstStyle/>
            <a:p>
              <a:pPr rtl="0"/>
              <a:r>
                <a:rPr lang="en-US" sz="2000" b="1" dirty="0"/>
                <a:t>Stage I</a:t>
              </a:r>
            </a:p>
            <a:p>
              <a:pPr rtl="0"/>
              <a:r>
                <a:rPr lang="en-US" sz="2000" b="1" dirty="0"/>
                <a:t>Estimate </a:t>
              </a:r>
              <a:r>
                <a:rPr lang="en-US" sz="2000" b="1" i="0" dirty="0">
                  <a:latin typeface="Cambria Math" panose="02040503050406030204" pitchFamily="18" charset="0"/>
                </a:rPr>
                <a:t>𝒅</a:t>
              </a:r>
              <a:endParaRPr lang="en-US" sz="2000" b="1" dirty="0"/>
            </a:p>
          </dgm:t>
        </dgm:pt>
      </mc:Fallback>
    </mc:AlternateContent>
    <dgm:pt modelId="{FE64AA4B-A8D7-B844-A097-962F26A7CECA}" type="parTrans" cxnId="{0A8AC2B8-4422-184E-BDF4-F8AEE7A80E91}">
      <dgm:prSet/>
      <dgm:spPr/>
      <dgm:t>
        <a:bodyPr/>
        <a:lstStyle/>
        <a:p>
          <a:endParaRPr lang="en-US"/>
        </a:p>
      </dgm:t>
    </dgm:pt>
    <dgm:pt modelId="{F1DDAF59-C298-3746-A08F-FE6EF384B712}" type="sibTrans" cxnId="{0A8AC2B8-4422-184E-BDF4-F8AEE7A80E91}">
      <dgm:prSet/>
      <dgm:spPr/>
      <dgm:t>
        <a:bodyPr/>
        <a:lstStyle/>
        <a:p>
          <a:endParaRPr lang="en-US"/>
        </a:p>
      </dgm:t>
    </dgm:pt>
    <dgm:pt modelId="{B40226E4-EF03-8346-992F-ACDF47F73E29}">
      <dgm:prSet phldrT="[Text]" custT="1"/>
      <dgm:spPr/>
      <dgm:t>
        <a:bodyPr/>
        <a:lstStyle/>
        <a:p>
          <a:pPr rtl="0"/>
          <a:r>
            <a:rPr lang="en-US" sz="2000" b="1" dirty="0"/>
            <a:t>Stage II</a:t>
          </a:r>
        </a:p>
      </dgm:t>
    </dgm:pt>
    <dgm:pt modelId="{D66F4741-B04B-C04A-AEE3-A907516B75A5}" type="parTrans" cxnId="{CB94F70B-EFCD-EA4B-B2BC-410BC1F2EC61}">
      <dgm:prSet/>
      <dgm:spPr/>
      <dgm:t>
        <a:bodyPr/>
        <a:lstStyle/>
        <a:p>
          <a:endParaRPr lang="en-US"/>
        </a:p>
      </dgm:t>
    </dgm:pt>
    <dgm:pt modelId="{AE5A5D70-D693-9043-B349-F0BACBE01836}" type="sibTrans" cxnId="{CB94F70B-EFCD-EA4B-B2BC-410BC1F2EC61}">
      <dgm:prSet/>
      <dgm:spPr/>
      <dgm:t>
        <a:bodyPr/>
        <a:lstStyle/>
        <a:p>
          <a:endParaRPr lang="en-US"/>
        </a:p>
      </dgm:t>
    </dgm:pt>
    <dgm:pt modelId="{4B749D5F-4E44-6747-B189-9700C9539355}">
      <dgm:prSet phldrT="[Text]" custT="1"/>
      <dgm:spPr/>
      <dgm:t>
        <a:bodyPr/>
        <a:lstStyle/>
        <a:p>
          <a:pPr rtl="0"/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Stage III</a:t>
          </a:r>
        </a:p>
      </dgm:t>
    </dgm:pt>
    <dgm:pt modelId="{6FFE4FEC-6457-C24C-9C12-FFCDDDF4CE18}" type="parTrans" cxnId="{ED240A92-9452-D24D-A364-E53ADD9C6532}">
      <dgm:prSet/>
      <dgm:spPr/>
      <dgm:t>
        <a:bodyPr/>
        <a:lstStyle/>
        <a:p>
          <a:endParaRPr lang="en-US"/>
        </a:p>
      </dgm:t>
    </dgm:pt>
    <dgm:pt modelId="{9FC8350A-42A7-8E4E-8D62-13482B64E8D6}" type="sibTrans" cxnId="{ED240A92-9452-D24D-A364-E53ADD9C653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CFE6173A-6502-D44E-8CFB-F5A241A01FB3}">
          <dgm:prSet phldrT="[Text]"/>
          <dgm:spPr/>
          <dgm:t>
            <a:bodyPr/>
            <a:lstStyle/>
            <a:p>
              <a:pPr rtl="0">
                <a:buFont typeface="Arial" panose="020B0604020202020204" pitchFamily="34" charset="0"/>
                <a:buNone/>
              </a:pPr>
              <a:r>
                <a:rPr lang="en-US" dirty="0"/>
                <a:t>1.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𝑑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′←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𝐸𝑠𝑡𝑖𝑚𝑎𝑡𝑒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𝑛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,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𝛿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/2)</m:t>
                  </m:r>
                </m:oMath>
              </a14:m>
              <a:endParaRPr lang="en-US" dirty="0"/>
            </a:p>
          </dgm:t>
        </dgm:pt>
      </mc:Choice>
      <mc:Fallback xmlns="">
        <dgm:pt modelId="{CFE6173A-6502-D44E-8CFB-F5A241A01FB3}">
          <dgm:prSet phldrT="[Text]"/>
          <dgm:spPr/>
          <dgm:t>
            <a:bodyPr/>
            <a:lstStyle/>
            <a:p>
              <a:pPr rtl="0">
                <a:buFont typeface="Arial" panose="020B0604020202020204" pitchFamily="34" charset="0"/>
                <a:buNone/>
              </a:pPr>
              <a:r>
                <a:rPr lang="en-US" dirty="0"/>
                <a:t>1. </a:t>
              </a:r>
              <a:r>
                <a:rPr lang="en-US" b="0" i="0">
                  <a:latin typeface="Cambria Math" panose="02040503050406030204" pitchFamily="18" charset="0"/>
                </a:rPr>
                <a:t>𝑑′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←𝐸𝑠𝑡𝑖𝑚𝑎𝑡𝑒(𝑛,𝛿/2)</a:t>
              </a:r>
              <a:endParaRPr lang="en-US" dirty="0"/>
            </a:p>
          </dgm:t>
        </dgm:pt>
      </mc:Fallback>
    </mc:AlternateContent>
    <dgm:pt modelId="{3E008F58-2B35-564B-9C21-1DC475F47E9C}" type="parTrans" cxnId="{F1C995A3-B718-EC4C-8C0F-DFB5CA3A1E02}">
      <dgm:prSet/>
      <dgm:spPr/>
      <dgm:t>
        <a:bodyPr/>
        <a:lstStyle/>
        <a:p>
          <a:endParaRPr lang="en-US"/>
        </a:p>
      </dgm:t>
    </dgm:pt>
    <dgm:pt modelId="{AD33B593-AFAC-A74C-BC11-61ABF3B387A2}" type="sibTrans" cxnId="{F1C995A3-B718-EC4C-8C0F-DFB5CA3A1E02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E004D5B0-57D7-254C-B17E-0E1CF6D59F07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2.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←</m:t>
                  </m:r>
                  <m:d>
                    <m:dPr>
                      <m:begChr m:val="⌈"/>
                      <m:endChr m:val="⌉"/>
                      <m:ctrlP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dPr>
                    <m:e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</m:e>
                  </m:d>
                </m:oMath>
              </a14:m>
              <a:endParaRPr lang="en-US" dirty="0"/>
            </a:p>
          </dgm:t>
        </dgm:pt>
      </mc:Choice>
      <mc:Fallback xmlns="">
        <dgm:pt modelId="{E004D5B0-57D7-254C-B17E-0E1CF6D59F07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2. </a:t>
              </a:r>
              <a:r>
                <a:rPr lang="en-US" b="0" i="0">
                  <a:latin typeface="Cambria Math" panose="02040503050406030204" pitchFamily="18" charset="0"/>
                </a:rPr>
                <a:t>𝑁</a:t>
              </a:r>
              <a:r>
                <a:rPr lang="en-US" b="0" i="0">
                  <a:latin typeface="Cambria Math" panose="02040503050406030204" pitchFamily="18" charset="0"/>
                  <a:ea typeface="Cambria Math" panose="02040503050406030204" pitchFamily="18" charset="0"/>
                </a:rPr>
                <a:t>←⌈𝑑^′2/𝛿⌉</a:t>
              </a:r>
              <a:endParaRPr lang="en-US" dirty="0"/>
            </a:p>
          </dgm:t>
        </dgm:pt>
      </mc:Fallback>
    </mc:AlternateContent>
    <dgm:pt modelId="{B26FF631-DC01-3B47-A8E1-7569537F7497}" type="parTrans" cxnId="{0FD29F12-0AD6-F945-921E-3B6852D73F80}">
      <dgm:prSet/>
      <dgm:spPr/>
      <dgm:t>
        <a:bodyPr/>
        <a:lstStyle/>
        <a:p>
          <a:endParaRPr lang="en-US"/>
        </a:p>
      </dgm:t>
    </dgm:pt>
    <dgm:pt modelId="{78FF135D-5C4F-D547-9C09-50C1A572157B}" type="sibTrans" cxnId="{0FD29F12-0AD6-F945-921E-3B6852D73F8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7ACE9CCB-475B-EC41-BE89-3D315AAFD0B2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5. Run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𝐹𝑖𝑛𝑑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𝐷𝑒𝑓𝑒𝑐𝑡𝑖𝑣𝑒𝑠</m:t>
                  </m:r>
                </m:oMath>
              </a14:m>
              <a:r>
                <a:rPr lang="en-US" i="0" dirty="0"/>
                <a:t> with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</m:oMath>
              </a14:m>
              <a:r>
                <a:rPr lang="en-US" i="0" dirty="0"/>
                <a:t> items, for each query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𝑄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⊆[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]</m:t>
                  </m:r>
                </m:oMath>
              </a14:m>
              <a:r>
                <a:rPr lang="en-US" i="1" dirty="0"/>
                <a:t>, ask </a:t>
              </a:r>
              <a14:m>
                <m:oMath xmlns:m="http://schemas.openxmlformats.org/officeDocument/2006/math"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′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nary>
                    <m:naryPr>
                      <m:chr m:val="⋃"/>
                      <m:supHide m:val="on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naryPr>
                    <m:sub>
                      <m:r>
                        <m:rPr>
                          <m:brk m:alnAt="7"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</m:sub>
                    <m:sup/>
                    <m:e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e>
                  </m:nary>
                </m:oMath>
              </a14:m>
              <a:endParaRPr lang="en-US" i="1" dirty="0"/>
            </a:p>
          </dgm:t>
        </dgm:pt>
      </mc:Choice>
      <mc:Fallback xmlns="">
        <dgm:pt modelId="{7ACE9CCB-475B-EC41-BE89-3D315AAFD0B2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5. Run </a:t>
              </a:r>
              <a:r>
                <a:rPr lang="en-US" i="0" dirty="0">
                  <a:latin typeface="Cambria Math" panose="02040503050406030204" pitchFamily="18" charset="0"/>
                </a:rPr>
                <a:t>𝐹𝑖𝑛𝑑−𝐷𝑒𝑓𝑒𝑐𝑡𝑖𝑣𝑒𝑠</a:t>
              </a:r>
              <a:r>
                <a:rPr lang="en-US" i="0" dirty="0"/>
                <a:t> with </a:t>
              </a:r>
              <a:r>
                <a:rPr lang="en-US" b="0" i="0">
                  <a:latin typeface="Cambria Math" panose="02040503050406030204" pitchFamily="18" charset="0"/>
                </a:rPr>
                <a:t>𝑁</a:t>
              </a:r>
              <a:r>
                <a:rPr lang="en-US" i="0" dirty="0"/>
                <a:t> items, for each query </a:t>
              </a:r>
              <a:r>
                <a:rPr lang="en-US" b="0" i="0">
                  <a:latin typeface="Cambria Math" panose="02040503050406030204" pitchFamily="18" charset="0"/>
                </a:rPr>
                <a:t>𝑄⊆[𝑁]</a:t>
              </a:r>
              <a:r>
                <a:rPr lang="en-US" i="1" dirty="0"/>
                <a:t>, ask </a:t>
              </a:r>
              <a:r>
                <a:rPr lang="en-US" b="0" i="0">
                  <a:latin typeface="Cambria Math" panose="02040503050406030204" pitchFamily="18" charset="0"/>
                </a:rPr>
                <a:t>𝑄^′=⋃8_(𝑗∈𝑄)▒𝑌_𝑗 </a:t>
              </a:r>
              <a:endParaRPr lang="en-US" i="1" dirty="0"/>
            </a:p>
          </dgm:t>
        </dgm:pt>
      </mc:Fallback>
    </mc:AlternateContent>
    <dgm:pt modelId="{C4658850-3004-284F-A2F2-A129E28D738E}" type="parTrans" cxnId="{B2F4CF72-1391-7F4D-A483-4C4BE12718FC}">
      <dgm:prSet/>
      <dgm:spPr/>
      <dgm:t>
        <a:bodyPr/>
        <a:lstStyle/>
        <a:p>
          <a:endParaRPr lang="en-US"/>
        </a:p>
      </dgm:t>
    </dgm:pt>
    <dgm:pt modelId="{48B49189-5D9A-2145-B71B-0760FA88776B}" type="sibTrans" cxnId="{B2F4CF72-1391-7F4D-A483-4C4BE12718FC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16D174C8-11C3-BE49-96C6-821D03E133BA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3. Choose </a:t>
              </a:r>
              <a14:m>
                <m:oMath xmlns:m="http://schemas.openxmlformats.org/officeDocument/2006/math">
                  <m:r>
                    <a:rPr lang="en-US" b="0" i="1" smtClean="0">
                      <a:latin typeface="Cambria Math" panose="02040503050406030204" pitchFamily="18" charset="0"/>
                    </a:rPr>
                    <m:t>𝑓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:</m:t>
                  </m:r>
                  <m:d>
                    <m:dPr>
                      <m:begChr m:val="["/>
                      <m:endChr m:val="]"/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e>
                  </m:d>
                  <m:r>
                    <a:rPr lang="en-US" b="0" i="1" smtClean="0">
                      <a:latin typeface="Cambria Math" panose="02040503050406030204" pitchFamily="18" charset="0"/>
                    </a:rPr>
                    <m:t>→[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𝑁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]</m:t>
                  </m:r>
                </m:oMath>
              </a14:m>
              <a:r>
                <a:rPr lang="en-US" dirty="0"/>
                <a:t> uniformly at random.</a:t>
              </a:r>
            </a:p>
          </dgm:t>
        </dgm:pt>
      </mc:Choice>
      <mc:Fallback xmlns="">
        <dgm:pt modelId="{16D174C8-11C3-BE49-96C6-821D03E133BA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3. Choose </a:t>
              </a:r>
              <a:r>
                <a:rPr lang="en-US" b="0" i="0">
                  <a:latin typeface="Cambria Math" panose="02040503050406030204" pitchFamily="18" charset="0"/>
                </a:rPr>
                <a:t>𝑓:[𝑛]→[𝑁]</a:t>
              </a:r>
              <a:r>
                <a:rPr lang="en-US" dirty="0"/>
                <a:t> uniformly at random.</a:t>
              </a:r>
            </a:p>
          </dgm:t>
        </dgm:pt>
      </mc:Fallback>
    </mc:AlternateContent>
    <dgm:pt modelId="{FDB4AB9E-23EA-2041-ACE4-6A8241902782}" type="parTrans" cxnId="{901ED6A3-0B1A-1F44-86DE-EF31622816E0}">
      <dgm:prSet/>
      <dgm:spPr/>
      <dgm:t>
        <a:bodyPr/>
        <a:lstStyle/>
        <a:p>
          <a:endParaRPr lang="en-US"/>
        </a:p>
      </dgm:t>
    </dgm:pt>
    <dgm:pt modelId="{AB4FCB47-927D-B847-A9EC-C8B57B709233}" type="sibTrans" cxnId="{901ED6A3-0B1A-1F44-86DE-EF31622816E0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8121306D-F346-FC48-8B48-936AF1566716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4. Define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,…,</m:t>
                  </m:r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</m:sub>
                  </m:sSub>
                </m:oMath>
              </a14:m>
              <a:r>
                <a:rPr lang="en-US" dirty="0"/>
                <a:t> </a:t>
              </a:r>
              <a:r>
                <a:rPr lang="en-US" dirty="0" err="1"/>
                <a:t>s.t.</a:t>
              </a:r>
              <a:r>
                <a:rPr lang="en-US" dirty="0"/>
                <a:t>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</m:sub>
                  </m:sSub>
                  <m:r>
                    <a:rPr lang="en-US" b="0" i="1" smtClean="0">
                      <a:latin typeface="Cambria Math" panose="02040503050406030204" pitchFamily="18" charset="0"/>
                    </a:rPr>
                    <m:t>=</m:t>
                  </m:r>
                  <m:sSup>
                    <m:sSupPr>
                      <m:ctrlPr>
                        <a:rPr lang="en-US" b="0" i="1" smtClean="0">
                          <a:latin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</m:e>
                    <m: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sup>
                  </m:sSup>
                  <m:r>
                    <a:rPr lang="en-US" b="0" i="1" smtClean="0">
                      <a:latin typeface="Cambria Math" panose="02040503050406030204" pitchFamily="18" charset="0"/>
                    </a:rPr>
                    <m:t>(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𝑖</m:t>
                  </m:r>
                  <m:r>
                    <a:rPr lang="en-US" b="0" i="1" smtClean="0">
                      <a:latin typeface="Cambria Math" panose="02040503050406030204" pitchFamily="18" charset="0"/>
                    </a:rPr>
                    <m:t>)</m:t>
                  </m:r>
                </m:oMath>
              </a14:m>
              <a:endParaRPr lang="en-US" dirty="0"/>
            </a:p>
          </dgm:t>
        </dgm:pt>
      </mc:Choice>
      <mc:Fallback xmlns="">
        <dgm:pt modelId="{8121306D-F346-FC48-8B48-936AF1566716}">
          <dgm:prSet phldrT="[Text]">
            <dgm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dgm:style>
          </dgm:prSet>
          <dgm:spPr>
            <a:solidFill>
              <a:schemeClr val="bg2">
                <a:lumMod val="90000"/>
              </a:schemeClr>
            </a:solidFill>
          </dgm:spPr>
          <dgm:t>
            <a:bodyPr/>
            <a:lstStyle/>
            <a:p>
              <a:pPr algn="l" rtl="0">
                <a:buFontTx/>
                <a:buNone/>
              </a:pPr>
              <a:r>
                <a:rPr lang="en-US" dirty="0"/>
                <a:t>4. Define </a:t>
              </a:r>
              <a:r>
                <a:rPr lang="en-US" b="0" i="0">
                  <a:latin typeface="Cambria Math" panose="02040503050406030204" pitchFamily="18" charset="0"/>
                </a:rPr>
                <a:t>𝑌_1,…,𝑌_𝑁</a:t>
              </a:r>
              <a:r>
                <a:rPr lang="en-US" dirty="0"/>
                <a:t> </a:t>
              </a:r>
              <a:r>
                <a:rPr lang="en-US" dirty="0" err="1"/>
                <a:t>s.t.</a:t>
              </a:r>
              <a:r>
                <a:rPr lang="en-US" dirty="0"/>
                <a:t> </a:t>
              </a:r>
              <a:r>
                <a:rPr lang="en-US" b="0" i="0">
                  <a:latin typeface="Cambria Math" panose="02040503050406030204" pitchFamily="18" charset="0"/>
                </a:rPr>
                <a:t>𝑌_𝑖=𝑓^(−1) (𝑖)</a:t>
              </a:r>
              <a:endParaRPr lang="en-US" dirty="0"/>
            </a:p>
          </dgm:t>
        </dgm:pt>
      </mc:Fallback>
    </mc:AlternateContent>
    <dgm:pt modelId="{CF42B196-2CE8-484F-8388-6CA37A118528}" type="parTrans" cxnId="{DCCDBC6F-83DA-884D-8CC8-F45B22CCA0A1}">
      <dgm:prSet/>
      <dgm:spPr/>
      <dgm:t>
        <a:bodyPr/>
        <a:lstStyle/>
        <a:p>
          <a:endParaRPr lang="en-US"/>
        </a:p>
      </dgm:t>
    </dgm:pt>
    <dgm:pt modelId="{DF86364E-56EB-5C42-AAB7-77A426932776}" type="sibTrans" cxnId="{DCCDBC6F-83DA-884D-8CC8-F45B22CCA0A1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9FB087FC-756C-594F-8031-2FD641FC3588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6.  Let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i="0" dirty="0"/>
                <a:t> be the output of </a:t>
              </a:r>
              <a14:m>
                <m:oMath xmlns:m="http://schemas.openxmlformats.org/officeDocument/2006/math">
                  <m:r>
                    <a:rPr lang="en-US" i="1" dirty="0" smtClean="0">
                      <a:latin typeface="Cambria Math" panose="02040503050406030204" pitchFamily="18" charset="0"/>
                    </a:rPr>
                    <m:t>𝐹𝑖𝑛𝑑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−</m:t>
                  </m:r>
                  <m:r>
                    <a:rPr lang="en-US" i="1" dirty="0" smtClean="0">
                      <a:latin typeface="Cambria Math" panose="02040503050406030204" pitchFamily="18" charset="0"/>
                    </a:rPr>
                    <m:t>𝐷𝑒𝑓𝑒𝑐𝑡𝑖𝑣𝑒</m:t>
                  </m:r>
                  <m:r>
                    <a:rPr lang="en-US" b="0" i="1" dirty="0" smtClean="0">
                      <a:latin typeface="Cambria Math" panose="02040503050406030204" pitchFamily="18" charset="0"/>
                    </a:rPr>
                    <m:t>.</m:t>
                  </m:r>
                </m:oMath>
              </a14:m>
              <a:r>
                <a:rPr lang="en-US" i="0" dirty="0"/>
                <a:t> </a:t>
              </a:r>
              <a:endParaRPr lang="en-US" i="1" dirty="0"/>
            </a:p>
          </dgm:t>
        </dgm:pt>
      </mc:Choice>
      <mc:Fallback xmlns="">
        <dgm:pt modelId="{9FB087FC-756C-594F-8031-2FD641FC3588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6.  Let </a:t>
              </a:r>
              <a:r>
                <a:rPr lang="en-US" b="0" i="0">
                  <a:latin typeface="Cambria Math" panose="02040503050406030204" pitchFamily="18" charset="0"/>
                </a:rPr>
                <a:t>Δ</a:t>
              </a:r>
              <a:r>
                <a:rPr lang="en-US" i="0" dirty="0"/>
                <a:t> be the output of </a:t>
              </a:r>
              <a:r>
                <a:rPr lang="en-US" i="0" dirty="0">
                  <a:latin typeface="Cambria Math" panose="02040503050406030204" pitchFamily="18" charset="0"/>
                </a:rPr>
                <a:t>𝐹𝑖𝑛𝑑−𝐷𝑒𝑓𝑒𝑐𝑡𝑖𝑣𝑒</a:t>
              </a:r>
              <a:r>
                <a:rPr lang="en-US" b="0" i="0" dirty="0">
                  <a:latin typeface="Cambria Math" panose="02040503050406030204" pitchFamily="18" charset="0"/>
                </a:rPr>
                <a:t>.</a:t>
              </a:r>
              <a:r>
                <a:rPr lang="en-US" i="0" dirty="0"/>
                <a:t> </a:t>
              </a:r>
              <a:endParaRPr lang="en-US" i="1" dirty="0"/>
            </a:p>
          </dgm:t>
        </dgm:pt>
      </mc:Fallback>
    </mc:AlternateContent>
    <dgm:pt modelId="{3C7D1A36-D9EE-7B48-A90F-83AD329A53C1}" type="parTrans" cxnId="{1F1A34FC-345F-3B40-826F-12F9C3BBA4DB}">
      <dgm:prSet/>
      <dgm:spPr/>
      <dgm:t>
        <a:bodyPr/>
        <a:lstStyle/>
        <a:p>
          <a:endParaRPr lang="en-US"/>
        </a:p>
      </dgm:t>
    </dgm:pt>
    <dgm:pt modelId="{9BC711B0-05EE-CF48-8341-91DB7147D40E}" type="sibTrans" cxnId="{1F1A34FC-345F-3B40-826F-12F9C3BBA4DB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FAC284DD-1ABF-E942-ADD1-6682BAA5B392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7. Return  </a:t>
              </a:r>
              <a14:m>
                <m:oMath xmlns:m="http://schemas.openxmlformats.org/officeDocument/2006/math">
                  <m:r>
                    <m:rPr>
                      <m:sty m:val="p"/>
                    </m:rPr>
                    <a:rPr lang="en-US" b="0" i="0" smtClean="0">
                      <a:latin typeface="Cambria Math" panose="02040503050406030204" pitchFamily="18" charset="0"/>
                    </a:rPr>
                    <m:t>Δ</m:t>
                  </m:r>
                </m:oMath>
              </a14:m>
              <a:r>
                <a:rPr lang="en-US" i="1" dirty="0"/>
                <a:t>.</a:t>
              </a:r>
            </a:p>
          </dgm:t>
        </dgm:pt>
      </mc:Choice>
      <mc:Fallback xmlns="">
        <dgm:pt modelId="{FAC284DD-1ABF-E942-ADD1-6682BAA5B392}">
          <dgm:prSet phldrT="[Text]"/>
          <dgm:spPr/>
          <dgm:t>
            <a:bodyPr/>
            <a:lstStyle/>
            <a:p>
              <a:pPr rtl="0">
                <a:buFontTx/>
                <a:buNone/>
              </a:pPr>
              <a:r>
                <a:rPr lang="en-US" i="0" dirty="0"/>
                <a:t>7. Return  </a:t>
              </a:r>
              <a:r>
                <a:rPr lang="en-US" b="0" i="0">
                  <a:latin typeface="Cambria Math" panose="02040503050406030204" pitchFamily="18" charset="0"/>
                </a:rPr>
                <a:t>Δ</a:t>
              </a:r>
              <a:r>
                <a:rPr lang="en-US" i="1" dirty="0"/>
                <a:t>.</a:t>
              </a:r>
            </a:p>
          </dgm:t>
        </dgm:pt>
      </mc:Fallback>
    </mc:AlternateContent>
    <dgm:pt modelId="{1FA6FE19-F9A8-4043-9AEE-78CA0149AAF8}" type="parTrans" cxnId="{947CA769-6B8D-8441-826F-7D2189D55EED}">
      <dgm:prSet/>
      <dgm:spPr/>
      <dgm:t>
        <a:bodyPr/>
        <a:lstStyle/>
        <a:p>
          <a:endParaRPr lang="en-US"/>
        </a:p>
      </dgm:t>
    </dgm:pt>
    <dgm:pt modelId="{10F56D8C-674B-354E-BAF5-6AE3C3F73800}" type="sibTrans" cxnId="{947CA769-6B8D-8441-826F-7D2189D55EED}">
      <dgm:prSet/>
      <dgm:spPr/>
      <dgm:t>
        <a:bodyPr/>
        <a:lstStyle/>
        <a:p>
          <a:endParaRPr lang="en-US"/>
        </a:p>
      </dgm:t>
    </dgm:pt>
    <dgm:pt modelId="{CE18081D-4EBC-544B-A875-8F66CFC12509}" type="pres">
      <dgm:prSet presAssocID="{9668B2D1-F84A-4E43-80F9-8495BFFCE0AD}" presName="linearFlow" presStyleCnt="0">
        <dgm:presLayoutVars>
          <dgm:dir/>
          <dgm:animLvl val="lvl"/>
          <dgm:resizeHandles val="exact"/>
        </dgm:presLayoutVars>
      </dgm:prSet>
      <dgm:spPr/>
    </dgm:pt>
    <dgm:pt modelId="{48DF937D-D92B-614A-9808-C24886CBD941}" type="pres">
      <dgm:prSet presAssocID="{495DCB6C-5EF5-144D-B12E-945BB3820D0C}" presName="composite" presStyleCnt="0"/>
      <dgm:spPr/>
    </dgm:pt>
    <dgm:pt modelId="{74FA2C59-072C-A048-B69C-6E0DED7FCE1A}" type="pres">
      <dgm:prSet presAssocID="{495DCB6C-5EF5-144D-B12E-945BB3820D0C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4B1EF03E-8156-EC49-8FB7-997B60E4E296}" type="pres">
      <dgm:prSet presAssocID="{495DCB6C-5EF5-144D-B12E-945BB3820D0C}" presName="descendantText" presStyleLbl="alignAcc1" presStyleIdx="0" presStyleCnt="3">
        <dgm:presLayoutVars>
          <dgm:bulletEnabled val="1"/>
        </dgm:presLayoutVars>
      </dgm:prSet>
      <dgm:spPr/>
    </dgm:pt>
    <dgm:pt modelId="{A231A56A-EDB3-8246-B015-158643525495}" type="pres">
      <dgm:prSet presAssocID="{F1DDAF59-C298-3746-A08F-FE6EF384B712}" presName="sp" presStyleCnt="0"/>
      <dgm:spPr/>
    </dgm:pt>
    <dgm:pt modelId="{313CAF4F-4BCF-2E4E-9F50-457E3F258083}" type="pres">
      <dgm:prSet presAssocID="{B40226E4-EF03-8346-992F-ACDF47F73E29}" presName="composite" presStyleCnt="0"/>
      <dgm:spPr/>
    </dgm:pt>
    <dgm:pt modelId="{9C25897B-37C8-8348-AB4A-F6C3708334A2}" type="pres">
      <dgm:prSet presAssocID="{B40226E4-EF03-8346-992F-ACDF47F73E2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6953567A-8E3C-7644-8952-3D85EF6914F2}" type="pres">
      <dgm:prSet presAssocID="{B40226E4-EF03-8346-992F-ACDF47F73E29}" presName="descendantText" presStyleLbl="alignAcc1" presStyleIdx="1" presStyleCnt="3">
        <dgm:presLayoutVars>
          <dgm:bulletEnabled val="1"/>
        </dgm:presLayoutVars>
      </dgm:prSet>
      <dgm:spPr/>
    </dgm:pt>
    <dgm:pt modelId="{0A33A54E-29E8-B348-AAF7-E7336E2F9067}" type="pres">
      <dgm:prSet presAssocID="{AE5A5D70-D693-9043-B349-F0BACBE01836}" presName="sp" presStyleCnt="0"/>
      <dgm:spPr/>
    </dgm:pt>
    <dgm:pt modelId="{3115064E-1EF3-E646-9338-3315F9C037DD}" type="pres">
      <dgm:prSet presAssocID="{4B749D5F-4E44-6747-B189-9700C9539355}" presName="composite" presStyleCnt="0"/>
      <dgm:spPr/>
    </dgm:pt>
    <dgm:pt modelId="{85BE868D-99D9-AF43-B916-DFAE87C2A04A}" type="pres">
      <dgm:prSet presAssocID="{4B749D5F-4E44-6747-B189-9700C953935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7F22AC58-0D81-F941-86B1-76A411E92D2C}" type="pres">
      <dgm:prSet presAssocID="{4B749D5F-4E44-6747-B189-9700C9539355}" presName="descendantText" presStyleLbl="alignAcc1" presStyleIdx="2" presStyleCnt="3" custLinFactNeighborX="0">
        <dgm:presLayoutVars>
          <dgm:bulletEnabled val="1"/>
        </dgm:presLayoutVars>
      </dgm:prSet>
      <dgm:spPr/>
    </dgm:pt>
  </dgm:ptLst>
  <dgm:cxnLst>
    <dgm:cxn modelId="{1B75ED0B-2853-CA49-B901-528D36BF27B6}" type="presOf" srcId="{B40226E4-EF03-8346-992F-ACDF47F73E29}" destId="{9C25897B-37C8-8348-AB4A-F6C3708334A2}" srcOrd="0" destOrd="0" presId="urn:microsoft.com/office/officeart/2005/8/layout/chevron2"/>
    <dgm:cxn modelId="{CB94F70B-EFCD-EA4B-B2BC-410BC1F2EC61}" srcId="{9668B2D1-F84A-4E43-80F9-8495BFFCE0AD}" destId="{B40226E4-EF03-8346-992F-ACDF47F73E29}" srcOrd="1" destOrd="0" parTransId="{D66F4741-B04B-C04A-AEE3-A907516B75A5}" sibTransId="{AE5A5D70-D693-9043-B349-F0BACBE01836}"/>
    <dgm:cxn modelId="{0FD29F12-0AD6-F945-921E-3B6852D73F80}" srcId="{B40226E4-EF03-8346-992F-ACDF47F73E29}" destId="{E004D5B0-57D7-254C-B17E-0E1CF6D59F07}" srcOrd="0" destOrd="0" parTransId="{B26FF631-DC01-3B47-A8E1-7569537F7497}" sibTransId="{78FF135D-5C4F-D547-9C09-50C1A572157B}"/>
    <dgm:cxn modelId="{57985E32-EB29-3B4A-9250-65ACFAEAF0A5}" type="presOf" srcId="{7ACE9CCB-475B-EC41-BE89-3D315AAFD0B2}" destId="{7F22AC58-0D81-F941-86B1-76A411E92D2C}" srcOrd="0" destOrd="0" presId="urn:microsoft.com/office/officeart/2005/8/layout/chevron2"/>
    <dgm:cxn modelId="{E40BA234-F413-664F-BF63-65A068226A87}" type="presOf" srcId="{16D174C8-11C3-BE49-96C6-821D03E133BA}" destId="{6953567A-8E3C-7644-8952-3D85EF6914F2}" srcOrd="0" destOrd="1" presId="urn:microsoft.com/office/officeart/2005/8/layout/chevron2"/>
    <dgm:cxn modelId="{947CA769-6B8D-8441-826F-7D2189D55EED}" srcId="{4B749D5F-4E44-6747-B189-9700C9539355}" destId="{FAC284DD-1ABF-E942-ADD1-6682BAA5B392}" srcOrd="2" destOrd="0" parTransId="{1FA6FE19-F9A8-4043-9AEE-78CA0149AAF8}" sibTransId="{10F56D8C-674B-354E-BAF5-6AE3C3F73800}"/>
    <dgm:cxn modelId="{DCCDBC6F-83DA-884D-8CC8-F45B22CCA0A1}" srcId="{B40226E4-EF03-8346-992F-ACDF47F73E29}" destId="{8121306D-F346-FC48-8B48-936AF1566716}" srcOrd="2" destOrd="0" parTransId="{CF42B196-2CE8-484F-8388-6CA37A118528}" sibTransId="{DF86364E-56EB-5C42-AAB7-77A426932776}"/>
    <dgm:cxn modelId="{B2F4CF72-1391-7F4D-A483-4C4BE12718FC}" srcId="{4B749D5F-4E44-6747-B189-9700C9539355}" destId="{7ACE9CCB-475B-EC41-BE89-3D315AAFD0B2}" srcOrd="0" destOrd="0" parTransId="{C4658850-3004-284F-A2F2-A129E28D738E}" sibTransId="{48B49189-5D9A-2145-B71B-0760FA88776B}"/>
    <dgm:cxn modelId="{ED240A92-9452-D24D-A364-E53ADD9C6532}" srcId="{9668B2D1-F84A-4E43-80F9-8495BFFCE0AD}" destId="{4B749D5F-4E44-6747-B189-9700C9539355}" srcOrd="2" destOrd="0" parTransId="{6FFE4FEC-6457-C24C-9C12-FFCDDDF4CE18}" sibTransId="{9FC8350A-42A7-8E4E-8D62-13482B64E8D6}"/>
    <dgm:cxn modelId="{12E55D98-D313-304C-8687-7CB963D53893}" type="presOf" srcId="{495DCB6C-5EF5-144D-B12E-945BB3820D0C}" destId="{74FA2C59-072C-A048-B69C-6E0DED7FCE1A}" srcOrd="0" destOrd="0" presId="urn:microsoft.com/office/officeart/2005/8/layout/chevron2"/>
    <dgm:cxn modelId="{0EB1F89B-FDBE-6D45-AB7E-8DA0A644282A}" type="presOf" srcId="{8121306D-F346-FC48-8B48-936AF1566716}" destId="{6953567A-8E3C-7644-8952-3D85EF6914F2}" srcOrd="0" destOrd="2" presId="urn:microsoft.com/office/officeart/2005/8/layout/chevron2"/>
    <dgm:cxn modelId="{F1C995A3-B718-EC4C-8C0F-DFB5CA3A1E02}" srcId="{495DCB6C-5EF5-144D-B12E-945BB3820D0C}" destId="{CFE6173A-6502-D44E-8CFB-F5A241A01FB3}" srcOrd="0" destOrd="0" parTransId="{3E008F58-2B35-564B-9C21-1DC475F47E9C}" sibTransId="{AD33B593-AFAC-A74C-BC11-61ABF3B387A2}"/>
    <dgm:cxn modelId="{901ED6A3-0B1A-1F44-86DE-EF31622816E0}" srcId="{B40226E4-EF03-8346-992F-ACDF47F73E29}" destId="{16D174C8-11C3-BE49-96C6-821D03E133BA}" srcOrd="1" destOrd="0" parTransId="{FDB4AB9E-23EA-2041-ACE4-6A8241902782}" sibTransId="{AB4FCB47-927D-B847-A9EC-C8B57B709233}"/>
    <dgm:cxn modelId="{010F1AA5-0728-B642-BA5F-CEA0FB7FF089}" type="presOf" srcId="{CFE6173A-6502-D44E-8CFB-F5A241A01FB3}" destId="{4B1EF03E-8156-EC49-8FB7-997B60E4E296}" srcOrd="0" destOrd="0" presId="urn:microsoft.com/office/officeart/2005/8/layout/chevron2"/>
    <dgm:cxn modelId="{0A8AC2B8-4422-184E-BDF4-F8AEE7A80E91}" srcId="{9668B2D1-F84A-4E43-80F9-8495BFFCE0AD}" destId="{495DCB6C-5EF5-144D-B12E-945BB3820D0C}" srcOrd="0" destOrd="0" parTransId="{FE64AA4B-A8D7-B844-A097-962F26A7CECA}" sibTransId="{F1DDAF59-C298-3746-A08F-FE6EF384B712}"/>
    <dgm:cxn modelId="{405912CF-0E76-AE42-AF36-DFDCB2A51470}" type="presOf" srcId="{E004D5B0-57D7-254C-B17E-0E1CF6D59F07}" destId="{6953567A-8E3C-7644-8952-3D85EF6914F2}" srcOrd="0" destOrd="0" presId="urn:microsoft.com/office/officeart/2005/8/layout/chevron2"/>
    <dgm:cxn modelId="{C9F2C5CF-0538-2D4C-9BB0-FB9C080575AB}" type="presOf" srcId="{4B749D5F-4E44-6747-B189-9700C9539355}" destId="{85BE868D-99D9-AF43-B916-DFAE87C2A04A}" srcOrd="0" destOrd="0" presId="urn:microsoft.com/office/officeart/2005/8/layout/chevron2"/>
    <dgm:cxn modelId="{DA3BBEDA-FAED-9D43-9473-E680A976EF38}" type="presOf" srcId="{FAC284DD-1ABF-E942-ADD1-6682BAA5B392}" destId="{7F22AC58-0D81-F941-86B1-76A411E92D2C}" srcOrd="0" destOrd="2" presId="urn:microsoft.com/office/officeart/2005/8/layout/chevron2"/>
    <dgm:cxn modelId="{C7E3F8F0-3763-4745-A4DB-0537ECA8A624}" type="presOf" srcId="{9668B2D1-F84A-4E43-80F9-8495BFFCE0AD}" destId="{CE18081D-4EBC-544B-A875-8F66CFC12509}" srcOrd="0" destOrd="0" presId="urn:microsoft.com/office/officeart/2005/8/layout/chevron2"/>
    <dgm:cxn modelId="{BD0D8DFA-CCB3-5A49-939B-689EE3EC55AC}" type="presOf" srcId="{9FB087FC-756C-594F-8031-2FD641FC3588}" destId="{7F22AC58-0D81-F941-86B1-76A411E92D2C}" srcOrd="0" destOrd="1" presId="urn:microsoft.com/office/officeart/2005/8/layout/chevron2"/>
    <dgm:cxn modelId="{1F1A34FC-345F-3B40-826F-12F9C3BBA4DB}" srcId="{4B749D5F-4E44-6747-B189-9700C9539355}" destId="{9FB087FC-756C-594F-8031-2FD641FC3588}" srcOrd="1" destOrd="0" parTransId="{3C7D1A36-D9EE-7B48-A90F-83AD329A53C1}" sibTransId="{9BC711B0-05EE-CF48-8341-91DB7147D40E}"/>
    <dgm:cxn modelId="{FC12557D-5C3C-FC45-89C7-38428010268C}" type="presParOf" srcId="{CE18081D-4EBC-544B-A875-8F66CFC12509}" destId="{48DF937D-D92B-614A-9808-C24886CBD941}" srcOrd="0" destOrd="0" presId="urn:microsoft.com/office/officeart/2005/8/layout/chevron2"/>
    <dgm:cxn modelId="{012FEA75-6607-FD45-B5D2-B246AB87D212}" type="presParOf" srcId="{48DF937D-D92B-614A-9808-C24886CBD941}" destId="{74FA2C59-072C-A048-B69C-6E0DED7FCE1A}" srcOrd="0" destOrd="0" presId="urn:microsoft.com/office/officeart/2005/8/layout/chevron2"/>
    <dgm:cxn modelId="{C456AB64-622A-9D4C-A2F7-5F1D3653EC4C}" type="presParOf" srcId="{48DF937D-D92B-614A-9808-C24886CBD941}" destId="{4B1EF03E-8156-EC49-8FB7-997B60E4E296}" srcOrd="1" destOrd="0" presId="urn:microsoft.com/office/officeart/2005/8/layout/chevron2"/>
    <dgm:cxn modelId="{64F81C1D-136E-BD43-A87F-F1D622D79C68}" type="presParOf" srcId="{CE18081D-4EBC-544B-A875-8F66CFC12509}" destId="{A231A56A-EDB3-8246-B015-158643525495}" srcOrd="1" destOrd="0" presId="urn:microsoft.com/office/officeart/2005/8/layout/chevron2"/>
    <dgm:cxn modelId="{17ABBA7D-5FEF-7744-BDC0-4FEC0653578D}" type="presParOf" srcId="{CE18081D-4EBC-544B-A875-8F66CFC12509}" destId="{313CAF4F-4BCF-2E4E-9F50-457E3F258083}" srcOrd="2" destOrd="0" presId="urn:microsoft.com/office/officeart/2005/8/layout/chevron2"/>
    <dgm:cxn modelId="{C91895F4-B4C7-7040-B8A9-68D707FDFE2F}" type="presParOf" srcId="{313CAF4F-4BCF-2E4E-9F50-457E3F258083}" destId="{9C25897B-37C8-8348-AB4A-F6C3708334A2}" srcOrd="0" destOrd="0" presId="urn:microsoft.com/office/officeart/2005/8/layout/chevron2"/>
    <dgm:cxn modelId="{B00D1DC8-3DAD-714D-B924-1AB30B296ED9}" type="presParOf" srcId="{313CAF4F-4BCF-2E4E-9F50-457E3F258083}" destId="{6953567A-8E3C-7644-8952-3D85EF6914F2}" srcOrd="1" destOrd="0" presId="urn:microsoft.com/office/officeart/2005/8/layout/chevron2"/>
    <dgm:cxn modelId="{FA929423-9C25-5041-9788-766D14143256}" type="presParOf" srcId="{CE18081D-4EBC-544B-A875-8F66CFC12509}" destId="{0A33A54E-29E8-B348-AAF7-E7336E2F9067}" srcOrd="3" destOrd="0" presId="urn:microsoft.com/office/officeart/2005/8/layout/chevron2"/>
    <dgm:cxn modelId="{AB442B69-436B-164E-A487-F5CF99BDDD11}" type="presParOf" srcId="{CE18081D-4EBC-544B-A875-8F66CFC12509}" destId="{3115064E-1EF3-E646-9338-3315F9C037DD}" srcOrd="4" destOrd="0" presId="urn:microsoft.com/office/officeart/2005/8/layout/chevron2"/>
    <dgm:cxn modelId="{B0A02317-E87B-AE4C-AAD0-A8E149FFE5A3}" type="presParOf" srcId="{3115064E-1EF3-E646-9338-3315F9C037DD}" destId="{85BE868D-99D9-AF43-B916-DFAE87C2A04A}" srcOrd="0" destOrd="0" presId="urn:microsoft.com/office/officeart/2005/8/layout/chevron2"/>
    <dgm:cxn modelId="{2240A10E-B9C8-DB41-B772-920AC0064C16}" type="presParOf" srcId="{3115064E-1EF3-E646-9338-3315F9C037DD}" destId="{7F22AC58-0D81-F941-86B1-76A411E92D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A2C59-072C-A048-B69C-6E0DED7FCE1A}">
      <dsp:nvSpPr>
        <dsp:cNvPr id="0" name=""/>
        <dsp:cNvSpPr/>
      </dsp:nvSpPr>
      <dsp:spPr>
        <a:xfrm rot="5400000">
          <a:off x="-276950" y="280834"/>
          <a:ext cx="1846339" cy="1292437"/>
        </a:xfrm>
        <a:prstGeom prst="chevron">
          <a:avLst/>
        </a:prstGeom>
        <a:solidFill>
          <a:schemeClr val="accent4"/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Stage I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Estimate </a:t>
          </a:r>
          <a14:m xmlns:a14="http://schemas.microsoft.com/office/drawing/2010/main">
            <m:oMath xmlns:m="http://schemas.openxmlformats.org/officeDocument/2006/math">
              <m:r>
                <a:rPr lang="en-US" sz="2000" b="1" i="1" kern="1200" dirty="0" smtClean="0">
                  <a:latin typeface="Cambria Math" panose="02040503050406030204" pitchFamily="18" charset="0"/>
                </a:rPr>
                <m:t>𝒅</m:t>
              </m:r>
            </m:oMath>
          </a14:m>
          <a:endParaRPr lang="en-US" sz="2000" b="1" kern="1200" dirty="0"/>
        </a:p>
      </dsp:txBody>
      <dsp:txXfrm rot="-5400000">
        <a:off x="2" y="650102"/>
        <a:ext cx="1292437" cy="553902"/>
      </dsp:txXfrm>
    </dsp:sp>
    <dsp:sp modelId="{4B1EF03E-8156-EC49-8FB7-997B60E4E296}">
      <dsp:nvSpPr>
        <dsp:cNvPr id="0" name=""/>
        <dsp:cNvSpPr/>
      </dsp:nvSpPr>
      <dsp:spPr>
        <a:xfrm rot="5400000">
          <a:off x="5413823" y="-4117502"/>
          <a:ext cx="1200751" cy="9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2100" kern="1200" dirty="0"/>
            <a:t>1.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′←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𝐸𝑠𝑡𝑖𝑚𝑎𝑡𝑒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𝑛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𝛿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/2)</m:t>
              </m:r>
            </m:oMath>
          </a14:m>
          <a:endParaRPr lang="en-US" sz="2100" kern="1200" dirty="0"/>
        </a:p>
      </dsp:txBody>
      <dsp:txXfrm rot="-5400000">
        <a:off x="1292437" y="62500"/>
        <a:ext cx="9384908" cy="1083519"/>
      </dsp:txXfrm>
    </dsp:sp>
    <dsp:sp modelId="{9C25897B-37C8-8348-AB4A-F6C3708334A2}">
      <dsp:nvSpPr>
        <dsp:cNvPr id="0" name=""/>
        <dsp:cNvSpPr/>
      </dsp:nvSpPr>
      <dsp:spPr>
        <a:xfrm rot="5400000">
          <a:off x="-276950" y="1935635"/>
          <a:ext cx="1846339" cy="1292437"/>
        </a:xfrm>
        <a:prstGeom prst="chevron">
          <a:avLst/>
        </a:prstGeom>
        <a:solidFill>
          <a:schemeClr val="accent2"/>
        </a:solidFill>
        <a:ln w="635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Stage II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New Variables</a:t>
          </a:r>
        </a:p>
      </dsp:txBody>
      <dsp:txXfrm rot="-5400000">
        <a:off x="2" y="2304903"/>
        <a:ext cx="1292437" cy="553902"/>
      </dsp:txXfrm>
    </dsp:sp>
    <dsp:sp modelId="{6953567A-8E3C-7644-8952-3D85EF6914F2}">
      <dsp:nvSpPr>
        <dsp:cNvPr id="0" name=""/>
        <dsp:cNvSpPr/>
      </dsp:nvSpPr>
      <dsp:spPr>
        <a:xfrm rot="5400000">
          <a:off x="5414139" y="-2463017"/>
          <a:ext cx="1200120" cy="9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kern="1200" dirty="0"/>
            <a:t>2.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21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←</m:t>
              </m:r>
              <m:d>
                <m:dPr>
                  <m:begChr m:val="⌈"/>
                  <m:endChr m:val="⌉"/>
                  <m:ctrlPr>
                    <a:rPr lang="en-US" sz="21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sSup>
                    <m:sSupPr>
                      <m:ctrlPr>
                        <a:rPr lang="en-US" sz="21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21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lang="en-US" sz="21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′2</m:t>
                      </m:r>
                    </m:sup>
                  </m:sSup>
                  <m:r>
                    <a:rPr lang="en-US" sz="21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/</m:t>
                  </m:r>
                  <m:r>
                    <a:rPr lang="en-US" sz="21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𝛿</m:t>
                  </m:r>
                </m:e>
              </m:d>
            </m:oMath>
          </a14:m>
          <a:endParaRPr lang="en-US" sz="2100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kern="1200" dirty="0"/>
            <a:t>3. Choose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𝑓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["/>
                  <m:endChr m:val="]"/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</m:d>
              <m:r>
                <a:rPr lang="en-US" sz="2100" b="0" i="1" kern="1200" smtClean="0">
                  <a:latin typeface="Cambria Math" panose="02040503050406030204" pitchFamily="18" charset="0"/>
                </a:rPr>
                <m:t>→[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]</m:t>
              </m:r>
            </m:oMath>
          </a14:m>
          <a:r>
            <a:rPr lang="en-US" sz="2100" kern="1200" dirty="0"/>
            <a:t> uniformly at random.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kern="1200" dirty="0"/>
            <a:t>4. Define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2100" b="0" i="1" kern="1200" smtClean="0">
                  <a:latin typeface="Cambria Math" panose="02040503050406030204" pitchFamily="18" charset="0"/>
                </a:rPr>
                <m:t>,…,</m:t>
              </m:r>
              <m:sSub>
                <m:sSubPr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𝑁</m:t>
                  </m:r>
                </m:sub>
              </m:sSub>
            </m:oMath>
          </a14:m>
          <a:r>
            <a:rPr lang="en-US" sz="2100" kern="1200" dirty="0"/>
            <a:t> </a:t>
          </a:r>
          <a:r>
            <a:rPr lang="en-US" sz="2100" kern="1200" dirty="0" err="1"/>
            <a:t>s.t.</a:t>
          </a:r>
          <a:r>
            <a:rPr lang="en-US" sz="21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21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p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</m:sSup>
              <m:r>
                <a:rPr lang="en-US" sz="21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en-US" sz="2100" kern="1200" dirty="0"/>
        </a:p>
      </dsp:txBody>
      <dsp:txXfrm rot="-5400000">
        <a:off x="1292438" y="1717269"/>
        <a:ext cx="9384939" cy="1082950"/>
      </dsp:txXfrm>
    </dsp:sp>
    <dsp:sp modelId="{85BE868D-99D9-AF43-B916-DFAE87C2A04A}">
      <dsp:nvSpPr>
        <dsp:cNvPr id="0" name=""/>
        <dsp:cNvSpPr/>
      </dsp:nvSpPr>
      <dsp:spPr>
        <a:xfrm rot="5400000">
          <a:off x="-276950" y="3590436"/>
          <a:ext cx="1846339" cy="1292437"/>
        </a:xfrm>
        <a:prstGeom prst="chevron">
          <a:avLst/>
        </a:prstGeom>
        <a:solidFill>
          <a:schemeClr val="accent1">
            <a:lumMod val="7500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alibri" panose="020F0502020204030204"/>
              <a:ea typeface="+mn-ea"/>
              <a:cs typeface="+mn-cs"/>
            </a:rPr>
            <a:t>Stage III</a:t>
          </a:r>
          <a:endParaRPr lang="en-US" sz="2000" b="1" kern="1200" dirty="0">
            <a:latin typeface="Calibri" panose="020F0502020204030204"/>
            <a:ea typeface="+mn-ea"/>
            <a:cs typeface="+mn-cs"/>
          </a:endParaRPr>
        </a:p>
      </dsp:txBody>
      <dsp:txXfrm rot="-5400000">
        <a:off x="2" y="3959704"/>
        <a:ext cx="1292437" cy="553902"/>
      </dsp:txXfrm>
    </dsp:sp>
    <dsp:sp modelId="{7F22AC58-0D81-F941-86B1-76A411E92D2C}">
      <dsp:nvSpPr>
        <dsp:cNvPr id="0" name=""/>
        <dsp:cNvSpPr/>
      </dsp:nvSpPr>
      <dsp:spPr>
        <a:xfrm rot="5400000">
          <a:off x="5408001" y="-783673"/>
          <a:ext cx="1200120" cy="944352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i="0" kern="1200" dirty="0"/>
            <a:t>5. Run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𝐹𝑖𝑛𝑑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−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𝐷𝑒𝑓𝑒𝑐𝑡𝑖𝑣𝑒𝑠</m:t>
              </m:r>
            </m:oMath>
          </a14:m>
          <a:r>
            <a:rPr lang="en-US" sz="2100" i="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en-US" sz="2100" i="0" kern="1200" dirty="0"/>
            <a:t> items, for each query </a:t>
          </a:r>
          <a14:m xmlns:a14="http://schemas.microsoft.com/office/drawing/2010/main">
            <m:oMath xmlns:m="http://schemas.openxmlformats.org/officeDocument/2006/math">
              <m:r>
                <a:rPr lang="en-US" sz="21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⊆[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2100" b="0" i="1" kern="1200" smtClean="0">
                  <a:latin typeface="Cambria Math" panose="02040503050406030204" pitchFamily="18" charset="0"/>
                </a:rPr>
                <m:t>]</m:t>
              </m:r>
            </m:oMath>
          </a14:m>
          <a:r>
            <a:rPr lang="en-US" sz="2100" i="1" kern="1200" dirty="0"/>
            <a:t>, ask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en-US" sz="21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⋃"/>
                  <m:supHide m:val="on"/>
                  <m:ctrlPr>
                    <a:rPr lang="en-US" sz="21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7"/>
                    </m:rPr>
                    <a:rPr lang="en-US" sz="21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∈</m:t>
                  </m:r>
                  <m:r>
                    <a:rPr lang="en-US" sz="2100" b="0" i="1" kern="1200" smtClean="0">
                      <a:latin typeface="Cambria Math" panose="02040503050406030204" pitchFamily="18" charset="0"/>
                    </a:rPr>
                    <m:t>𝑄</m:t>
                  </m:r>
                </m:sub>
                <m:sup/>
                <m:e>
                  <m:sSub>
                    <m:sSubPr>
                      <m:ctrlPr>
                        <a:rPr lang="en-US" sz="21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2100" b="0" i="1" kern="1200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sz="21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nary>
            </m:oMath>
          </a14:m>
          <a:endParaRPr lang="en-US" sz="2100" i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i="0" kern="1200" dirty="0"/>
            <a:t>6.  Let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100" b="0" i="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2100" i="0" kern="1200" dirty="0"/>
            <a:t> size of the set of defectives that </a:t>
          </a:r>
          <a14:m xmlns:a14="http://schemas.microsoft.com/office/drawing/2010/main">
            <m:oMath xmlns:m="http://schemas.openxmlformats.org/officeDocument/2006/math">
              <m:r>
                <a:rPr lang="en-US" sz="2100" i="1" kern="1200" dirty="0" smtClean="0">
                  <a:latin typeface="Cambria Math" panose="02040503050406030204" pitchFamily="18" charset="0"/>
                </a:rPr>
                <m:t>𝐹𝑖𝑛𝑑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−</m:t>
              </m:r>
              <m:r>
                <a:rPr lang="en-US" sz="2100" i="1" kern="1200" dirty="0" smtClean="0">
                  <a:latin typeface="Cambria Math" panose="02040503050406030204" pitchFamily="18" charset="0"/>
                </a:rPr>
                <m:t>𝐷𝑒𝑓𝑒𝑐𝑡𝑖𝑣𝑒𝑠</m:t>
              </m:r>
            </m:oMath>
          </a14:m>
          <a:r>
            <a:rPr lang="en-US" sz="2100" i="0" kern="1200" dirty="0"/>
            <a:t> outputs. </a:t>
          </a:r>
          <a:endParaRPr lang="en-US" sz="2100" i="1" kern="1200" dirty="0"/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2100" i="0" kern="1200" dirty="0"/>
            <a:t>7. Return 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2100" b="0" i="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2100" i="1" kern="1200" dirty="0"/>
            <a:t>.</a:t>
          </a:r>
        </a:p>
      </dsp:txBody>
      <dsp:txXfrm rot="-5400000">
        <a:off x="1286300" y="3396613"/>
        <a:ext cx="9384939" cy="10829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0AB0FF-4E41-954A-A960-3EE25FF73437}">
      <dsp:nvSpPr>
        <dsp:cNvPr id="0" name=""/>
        <dsp:cNvSpPr/>
      </dsp:nvSpPr>
      <dsp:spPr>
        <a:xfrm>
          <a:off x="0" y="109220"/>
          <a:ext cx="3862220" cy="109773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Estimate the number of defective items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′</m:t>
              </m:r>
            </m:oMath>
          </a14:m>
          <a:endParaRPr lang="en-US" sz="1600" kern="1200" dirty="0"/>
        </a:p>
        <a:p>
          <a:pPr marL="0" lvl="0" indent="0" algn="l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kern="1200" dirty="0"/>
            <a:t>Such that:  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≤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′≤8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𝑑</m:t>
              </m:r>
            </m:oMath>
          </a14:m>
          <a:endParaRPr lang="en-US" sz="1600" kern="1200" dirty="0"/>
        </a:p>
      </dsp:txBody>
      <dsp:txXfrm>
        <a:off x="0" y="109220"/>
        <a:ext cx="3862220" cy="731822"/>
      </dsp:txXfrm>
    </dsp:sp>
    <dsp:sp modelId="{525A3C26-4316-4741-A3B4-4BBC3B65DF35}">
      <dsp:nvSpPr>
        <dsp:cNvPr id="0" name=""/>
        <dsp:cNvSpPr/>
      </dsp:nvSpPr>
      <dsp:spPr>
        <a:xfrm>
          <a:off x="791057" y="841042"/>
          <a:ext cx="3862220" cy="921600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600" kern="1200" dirty="0"/>
            <a:t>With probability at least </a:t>
          </a:r>
          <a14:m xmlns:a14="http://schemas.microsoft.com/office/drawing/2010/main">
            <m:oMath xmlns:m="http://schemas.openxmlformats.org/officeDocument/2006/math">
              <m:r>
                <a:rPr lang="en-US" sz="1600" b="0" i="1" kern="1200" smtClean="0">
                  <a:latin typeface="Cambria Math" panose="02040503050406030204" pitchFamily="18" charset="0"/>
                </a:rPr>
                <m:t>1−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𝛿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, 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1600" b="0" i="1" kern="1200" smtClean="0">
                  <a:latin typeface="Cambria Math" panose="02040503050406030204" pitchFamily="18" charset="0"/>
                </a:rPr>
                <m:t>′</m:t>
              </m:r>
            </m:oMath>
          </a14:m>
          <a:r>
            <a:rPr lang="en-US" sz="1600" kern="1200" dirty="0"/>
            <a:t> is within the desired range.  </a:t>
          </a:r>
        </a:p>
      </dsp:txBody>
      <dsp:txXfrm>
        <a:off x="818050" y="868035"/>
        <a:ext cx="3808234" cy="86761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A2C59-072C-A048-B69C-6E0DED7FCE1A}">
      <dsp:nvSpPr>
        <dsp:cNvPr id="0" name=""/>
        <dsp:cNvSpPr/>
      </dsp:nvSpPr>
      <dsp:spPr>
        <a:xfrm rot="5400000">
          <a:off x="-276950" y="280834"/>
          <a:ext cx="1846339" cy="129243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Stage I</a:t>
          </a:r>
        </a:p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Estimate </a:t>
          </a:r>
          <a14:m xmlns:a14="http://schemas.microsoft.com/office/drawing/2010/main">
            <m:oMath xmlns:m="http://schemas.openxmlformats.org/officeDocument/2006/math">
              <m:r>
                <a:rPr lang="en-US" sz="2000" b="1" i="1" kern="1200" dirty="0" smtClean="0">
                  <a:latin typeface="Cambria Math" panose="02040503050406030204" pitchFamily="18" charset="0"/>
                </a:rPr>
                <m:t>𝒅</m:t>
              </m:r>
            </m:oMath>
          </a14:m>
          <a:endParaRPr lang="en-US" sz="2000" b="1" kern="1200" dirty="0"/>
        </a:p>
      </dsp:txBody>
      <dsp:txXfrm rot="-5400000">
        <a:off x="2" y="650102"/>
        <a:ext cx="1292437" cy="553902"/>
      </dsp:txXfrm>
    </dsp:sp>
    <dsp:sp modelId="{4B1EF03E-8156-EC49-8FB7-997B60E4E296}">
      <dsp:nvSpPr>
        <dsp:cNvPr id="0" name=""/>
        <dsp:cNvSpPr/>
      </dsp:nvSpPr>
      <dsp:spPr>
        <a:xfrm rot="5400000">
          <a:off x="3700621" y="-2404300"/>
          <a:ext cx="1200751" cy="601711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700" kern="1200" dirty="0"/>
            <a:t>1.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𝑑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′←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𝐸𝑠𝑡𝑖𝑚𝑎𝑡𝑒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(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𝑛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,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𝛿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/2)</m:t>
              </m:r>
            </m:oMath>
          </a14:m>
          <a:endParaRPr lang="en-US" sz="1700" kern="1200" dirty="0"/>
        </a:p>
      </dsp:txBody>
      <dsp:txXfrm rot="-5400000">
        <a:off x="1292437" y="62500"/>
        <a:ext cx="5958503" cy="1083519"/>
      </dsp:txXfrm>
    </dsp:sp>
    <dsp:sp modelId="{9C25897B-37C8-8348-AB4A-F6C3708334A2}">
      <dsp:nvSpPr>
        <dsp:cNvPr id="0" name=""/>
        <dsp:cNvSpPr/>
      </dsp:nvSpPr>
      <dsp:spPr>
        <a:xfrm rot="5400000">
          <a:off x="-276950" y="1935635"/>
          <a:ext cx="1846339" cy="129243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Stage II</a:t>
          </a:r>
        </a:p>
      </dsp:txBody>
      <dsp:txXfrm rot="-5400000">
        <a:off x="2" y="2304903"/>
        <a:ext cx="1292437" cy="553902"/>
      </dsp:txXfrm>
    </dsp:sp>
    <dsp:sp modelId="{6953567A-8E3C-7644-8952-3D85EF6914F2}">
      <dsp:nvSpPr>
        <dsp:cNvPr id="0" name=""/>
        <dsp:cNvSpPr/>
      </dsp:nvSpPr>
      <dsp:spPr>
        <a:xfrm rot="5400000">
          <a:off x="3700936" y="-749814"/>
          <a:ext cx="1200120" cy="6017119"/>
        </a:xfrm>
        <a:prstGeom prst="round2SameRect">
          <a:avLst/>
        </a:prstGeom>
        <a:solidFill>
          <a:schemeClr val="bg2">
            <a:lumMod val="90000"/>
          </a:schemeClr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3"/>
        </a:fillRef>
        <a:effectRef idx="1">
          <a:schemeClr val="accent3"/>
        </a:effectRef>
        <a:fontRef idx="minor">
          <a:schemeClr val="lt1"/>
        </a:fontRef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kern="1200" dirty="0"/>
            <a:t>2.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17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←</m:t>
              </m:r>
              <m:d>
                <m:dPr>
                  <m:begChr m:val="⌈"/>
                  <m:endChr m:val="⌉"/>
                  <m:ctrlPr>
                    <a:rPr lang="en-US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</m:ctrlPr>
                </m:dPr>
                <m:e>
                  <m:sSup>
                    <m:sSupPr>
                      <m:ctrlPr>
                        <a:rPr lang="en-US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</m:ctrlPr>
                    </m:sSupPr>
                    <m:e>
                      <m:r>
                        <a:rPr lang="en-US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</m:e>
                    <m:sup>
                      <m:r>
                        <a:rPr lang="en-US" sz="1700" b="0" i="1" kern="12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′2</m:t>
                      </m:r>
                    </m:sup>
                  </m:sSup>
                  <m:r>
                    <a:rPr lang="en-US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/</m:t>
                  </m:r>
                  <m:r>
                    <a:rPr lang="en-US" sz="1700" b="0" i="1" kern="1200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𝛿</m:t>
                  </m:r>
                </m:e>
              </m:d>
            </m:oMath>
          </a14:m>
          <a:endParaRPr lang="en-US" sz="1700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kern="1200" dirty="0"/>
            <a:t>3. Choose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𝑓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:</m:t>
              </m:r>
              <m:d>
                <m:dPr>
                  <m:begChr m:val="["/>
                  <m:endChr m:val="]"/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𝑛</m:t>
                  </m:r>
                </m:e>
              </m:d>
              <m:r>
                <a:rPr lang="en-US" sz="1700" b="0" i="1" kern="1200" smtClean="0">
                  <a:latin typeface="Cambria Math" panose="02040503050406030204" pitchFamily="18" charset="0"/>
                </a:rPr>
                <m:t>→[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]</m:t>
              </m:r>
            </m:oMath>
          </a14:m>
          <a:r>
            <a:rPr lang="en-US" sz="1700" kern="1200" dirty="0"/>
            <a:t> uniformly at random.</a:t>
          </a:r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kern="1200" dirty="0"/>
            <a:t>4. Define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1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,…,</m:t>
              </m:r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𝑁</m:t>
                  </m:r>
                </m:sub>
              </m:sSub>
            </m:oMath>
          </a14:m>
          <a:r>
            <a:rPr lang="en-US" sz="1700" kern="1200" dirty="0"/>
            <a:t> </a:t>
          </a:r>
          <a:r>
            <a:rPr lang="en-US" sz="1700" kern="1200" dirty="0" err="1"/>
            <a:t>s.t.</a:t>
          </a:r>
          <a:r>
            <a:rPr lang="en-US" sz="1700" kern="1200" dirty="0"/>
            <a:t>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𝑌</m:t>
                  </m:r>
                </m:e>
                <m:sub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𝑖</m:t>
                  </m:r>
                </m:sub>
              </m:sSub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sSup>
                <m:sSup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𝑓</m:t>
                  </m:r>
                </m:e>
                <m:sup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−1</m:t>
                  </m:r>
                </m:sup>
              </m:sSup>
              <m:r>
                <a:rPr lang="en-US" sz="1700" b="0" i="1" kern="1200" smtClean="0">
                  <a:latin typeface="Cambria Math" panose="02040503050406030204" pitchFamily="18" charset="0"/>
                </a:rPr>
                <m:t>(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𝑖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)</m:t>
              </m:r>
            </m:oMath>
          </a14:m>
          <a:endParaRPr lang="en-US" sz="1700" kern="1200" dirty="0"/>
        </a:p>
      </dsp:txBody>
      <dsp:txXfrm rot="-5400000">
        <a:off x="1292437" y="1717270"/>
        <a:ext cx="5958534" cy="1082950"/>
      </dsp:txXfrm>
    </dsp:sp>
    <dsp:sp modelId="{85BE868D-99D9-AF43-B916-DFAE87C2A04A}">
      <dsp:nvSpPr>
        <dsp:cNvPr id="0" name=""/>
        <dsp:cNvSpPr/>
      </dsp:nvSpPr>
      <dsp:spPr>
        <a:xfrm rot="5400000">
          <a:off x="-276950" y="3590436"/>
          <a:ext cx="1846339" cy="1292437"/>
        </a:xfrm>
        <a:prstGeom prst="chevron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Stage III</a:t>
          </a:r>
        </a:p>
      </dsp:txBody>
      <dsp:txXfrm rot="-5400000">
        <a:off x="2" y="3959704"/>
        <a:ext cx="1292437" cy="553902"/>
      </dsp:txXfrm>
    </dsp:sp>
    <dsp:sp modelId="{7F22AC58-0D81-F941-86B1-76A411E92D2C}">
      <dsp:nvSpPr>
        <dsp:cNvPr id="0" name=""/>
        <dsp:cNvSpPr/>
      </dsp:nvSpPr>
      <dsp:spPr>
        <a:xfrm rot="5400000">
          <a:off x="3700936" y="904986"/>
          <a:ext cx="1200120" cy="6017119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0904" tIns="10795" rIns="10795" bIns="10795" numCol="1" spcCol="1270" anchor="ctr" anchorCtr="0">
          <a:noAutofit/>
        </a:bodyPr>
        <a:lstStyle/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i="0" kern="1200" dirty="0"/>
            <a:t>5. Run </a:t>
          </a:r>
          <a14:m xmlns:a14="http://schemas.microsoft.com/office/drawing/2010/main">
            <m:oMath xmlns:m="http://schemas.openxmlformats.org/officeDocument/2006/math">
              <m:r>
                <a:rPr lang="en-US" sz="1700" i="1" kern="1200" dirty="0" smtClean="0">
                  <a:latin typeface="Cambria Math" panose="02040503050406030204" pitchFamily="18" charset="0"/>
                </a:rPr>
                <m:t>𝐹𝑖𝑛𝑑</m:t>
              </m:r>
              <m:r>
                <a:rPr lang="en-US" sz="1700" i="1" kern="1200" dirty="0" smtClean="0">
                  <a:latin typeface="Cambria Math" panose="02040503050406030204" pitchFamily="18" charset="0"/>
                </a:rPr>
                <m:t>−</m:t>
              </m:r>
              <m:r>
                <a:rPr lang="en-US" sz="1700" i="1" kern="1200" dirty="0" smtClean="0">
                  <a:latin typeface="Cambria Math" panose="02040503050406030204" pitchFamily="18" charset="0"/>
                </a:rPr>
                <m:t>𝐷𝑒𝑓𝑒𝑐𝑡𝑖𝑣𝑒𝑠</m:t>
              </m:r>
            </m:oMath>
          </a14:m>
          <a:r>
            <a:rPr lang="en-US" sz="1700" i="0" kern="1200" dirty="0"/>
            <a:t> with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𝑁</m:t>
              </m:r>
            </m:oMath>
          </a14:m>
          <a:r>
            <a:rPr lang="en-US" sz="1700" i="0" kern="1200" dirty="0"/>
            <a:t> items, for each query </a:t>
          </a:r>
          <a14:m xmlns:a14="http://schemas.microsoft.com/office/drawing/2010/main">
            <m:oMath xmlns:m="http://schemas.openxmlformats.org/officeDocument/2006/math">
              <m:r>
                <a:rPr lang="en-US" sz="1700" b="0" i="1" kern="1200" smtClean="0">
                  <a:latin typeface="Cambria Math" panose="02040503050406030204" pitchFamily="18" charset="0"/>
                </a:rPr>
                <m:t>𝑄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⊆[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𝑁</m:t>
              </m:r>
              <m:r>
                <a:rPr lang="en-US" sz="1700" b="0" i="1" kern="1200" smtClean="0">
                  <a:latin typeface="Cambria Math" panose="02040503050406030204" pitchFamily="18" charset="0"/>
                </a:rPr>
                <m:t>]</m:t>
              </m:r>
            </m:oMath>
          </a14:m>
          <a:r>
            <a:rPr lang="en-US" sz="1700" i="1" kern="1200" dirty="0"/>
            <a:t>, ask </a:t>
          </a:r>
          <a14:m xmlns:a14="http://schemas.microsoft.com/office/drawing/2010/main">
            <m:oMath xmlns:m="http://schemas.openxmlformats.org/officeDocument/2006/math">
              <m:sSup>
                <m:sSupPr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𝑄</m:t>
                  </m:r>
                </m:e>
                <m:sup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′</m:t>
                  </m:r>
                </m:sup>
              </m:sSup>
              <m:r>
                <a:rPr lang="en-US" sz="1700" b="0" i="1" kern="1200" smtClean="0">
                  <a:latin typeface="Cambria Math" panose="02040503050406030204" pitchFamily="18" charset="0"/>
                </a:rPr>
                <m:t>=</m:t>
              </m:r>
              <m:nary>
                <m:naryPr>
                  <m:chr m:val="⋃"/>
                  <m:supHide m:val="on"/>
                  <m:ctrlPr>
                    <a:rPr lang="en-US" sz="1700" b="0" i="1" kern="1200" smtClean="0">
                      <a:latin typeface="Cambria Math" panose="02040503050406030204" pitchFamily="18" charset="0"/>
                    </a:rPr>
                  </m:ctrlPr>
                </m:naryPr>
                <m:sub>
                  <m:r>
                    <m:rPr>
                      <m:brk m:alnAt="7"/>
                    </m:rPr>
                    <a:rPr lang="en-US" sz="1700" b="0" i="1" kern="1200" smtClean="0">
                      <a:latin typeface="Cambria Math" panose="02040503050406030204" pitchFamily="18" charset="0"/>
                    </a:rPr>
                    <m:t>𝑗</m:t>
                  </m:r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∈</m:t>
                  </m:r>
                  <m:r>
                    <a:rPr lang="en-US" sz="1700" b="0" i="1" kern="1200" smtClean="0">
                      <a:latin typeface="Cambria Math" panose="02040503050406030204" pitchFamily="18" charset="0"/>
                    </a:rPr>
                    <m:t>𝑄</m:t>
                  </m:r>
                </m:sub>
                <m:sup/>
                <m:e>
                  <m:sSub>
                    <m:sSubPr>
                      <m:ctrlPr>
                        <a:rPr lang="en-US" sz="1700" b="0" i="1" kern="120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700" b="0" i="1" kern="1200" smtClean="0">
                          <a:latin typeface="Cambria Math" panose="02040503050406030204" pitchFamily="18" charset="0"/>
                        </a:rPr>
                        <m:t>𝑌</m:t>
                      </m:r>
                    </m:e>
                    <m:sub>
                      <m:r>
                        <a:rPr lang="en-US" sz="1700" b="0" i="1" kern="1200" smtClean="0">
                          <a:latin typeface="Cambria Math" panose="02040503050406030204" pitchFamily="18" charset="0"/>
                        </a:rPr>
                        <m:t>𝑗</m:t>
                      </m:r>
                    </m:sub>
                  </m:sSub>
                </m:e>
              </m:nary>
            </m:oMath>
          </a14:m>
          <a:endParaRPr lang="en-US" sz="1700" i="1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i="0" kern="1200" dirty="0"/>
            <a:t>6.  Let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700" b="0" i="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700" i="0" kern="1200" dirty="0"/>
            <a:t> be the output of </a:t>
          </a:r>
          <a14:m xmlns:a14="http://schemas.microsoft.com/office/drawing/2010/main">
            <m:oMath xmlns:m="http://schemas.openxmlformats.org/officeDocument/2006/math">
              <m:r>
                <a:rPr lang="en-US" sz="1700" i="1" kern="1200" dirty="0" smtClean="0">
                  <a:latin typeface="Cambria Math" panose="02040503050406030204" pitchFamily="18" charset="0"/>
                </a:rPr>
                <m:t>𝐹𝑖𝑛𝑑</m:t>
              </m:r>
              <m:r>
                <a:rPr lang="en-US" sz="1700" i="1" kern="1200" dirty="0" smtClean="0">
                  <a:latin typeface="Cambria Math" panose="02040503050406030204" pitchFamily="18" charset="0"/>
                </a:rPr>
                <m:t>−</m:t>
              </m:r>
              <m:r>
                <a:rPr lang="en-US" sz="1700" i="1" kern="1200" dirty="0" smtClean="0">
                  <a:latin typeface="Cambria Math" panose="02040503050406030204" pitchFamily="18" charset="0"/>
                </a:rPr>
                <m:t>𝐷𝑒𝑓𝑒𝑐𝑡𝑖𝑣𝑒</m:t>
              </m:r>
              <m:r>
                <a:rPr lang="en-US" sz="1700" b="0" i="1" kern="1200" dirty="0" smtClean="0">
                  <a:latin typeface="Cambria Math" panose="02040503050406030204" pitchFamily="18" charset="0"/>
                </a:rPr>
                <m:t>.</m:t>
              </m:r>
            </m:oMath>
          </a14:m>
          <a:r>
            <a:rPr lang="en-US" sz="1700" i="0" kern="1200" dirty="0"/>
            <a:t> </a:t>
          </a:r>
          <a:endParaRPr lang="en-US" sz="1700" i="1" kern="1200" dirty="0"/>
        </a:p>
        <a:p>
          <a:pPr marL="171450" lvl="1" indent="-171450" algn="l" defTabSz="755650" rtl="0">
            <a:lnSpc>
              <a:spcPct val="90000"/>
            </a:lnSpc>
            <a:spcBef>
              <a:spcPct val="0"/>
            </a:spcBef>
            <a:spcAft>
              <a:spcPct val="15000"/>
            </a:spcAft>
            <a:buFontTx/>
            <a:buNone/>
          </a:pPr>
          <a:r>
            <a:rPr lang="en-US" sz="1700" i="0" kern="1200" dirty="0"/>
            <a:t>7. Return  </a:t>
          </a:r>
          <a14:m xmlns:a14="http://schemas.microsoft.com/office/drawing/2010/main">
            <m:oMath xmlns:m="http://schemas.openxmlformats.org/officeDocument/2006/math">
              <m:r>
                <m:rPr>
                  <m:sty m:val="p"/>
                </m:rPr>
                <a:rPr lang="en-US" sz="1700" b="0" i="0" kern="1200" smtClean="0">
                  <a:latin typeface="Cambria Math" panose="02040503050406030204" pitchFamily="18" charset="0"/>
                </a:rPr>
                <m:t>Δ</m:t>
              </m:r>
            </m:oMath>
          </a14:m>
          <a:r>
            <a:rPr lang="en-US" sz="1700" i="1" kern="1200" dirty="0"/>
            <a:t>.</a:t>
          </a:r>
        </a:p>
      </dsp:txBody>
      <dsp:txXfrm rot="-5400000">
        <a:off x="1292437" y="3372071"/>
        <a:ext cx="5958534" cy="10829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3DA1F-B887-4ED5-83E5-B29585CB1113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84E77-3076-4D03-A5A2-A5069AA3FA8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960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L" dirty="0"/>
              <a:t>The next bullet: the probability th</a:t>
            </a:r>
            <a:r>
              <a:rPr lang="en-US" dirty="0"/>
              <a:t>at</a:t>
            </a:r>
            <a:r>
              <a:rPr lang="en-IL" dirty="0"/>
              <a:t> the algorithm output k&lt;d, is the probability that the event count &lt;k/4  happens t=[2log(1/\delta)/k] times for some k=2^i&lt;d. This is at most: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00524A-93DB-E745-9CF2-5C230A3F2861}" type="slidenum">
              <a:rPr lang="en-IL" smtClean="0"/>
              <a:t>44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637922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15B8C8-99CD-409B-8629-9EE79B7105C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871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EBDE-9A00-BAE6-EF72-1FEFC225F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6249A-C886-E7C3-B4FB-F51DBC9A2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AC831-8CF7-B1E2-8C40-DE0C1435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DE76C-1A2D-3782-4391-D6098F1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9A17-70EF-1822-1304-E70679F8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86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5ACA-DFE7-040C-8C7E-E7FD06D5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76748-F104-F4D6-9993-83174EAA2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B222-80A5-FD9E-6466-871368CE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17D1-64CE-24F9-2CDB-72B176FA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C5AB-BC08-DC20-30F4-3747D894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896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4CA07-3F24-5B9F-437E-39CC49B7F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A0529-18A2-649E-A717-F46BFB344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48E9-59CF-0D66-1540-CCD22CF7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356A-E469-5CD0-6D3C-38D87B4E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E0EB-6FCD-A9DE-4CC3-50FDC50B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885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2024-593B-9E08-74C5-77E52E3C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1E12-00B0-0952-A033-6F9499CF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0189-A718-77B7-A49B-37052084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567E-A380-B6B0-8FA4-EA8407C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002A8-6D19-5102-BEA2-A5CDAF6F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317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87C6-511C-F87D-4E48-E5627C93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66907-54D9-4DCF-BD62-7B5786B9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23F92-4A93-7F7D-CB5B-7425B6EE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EE4-C4EE-1BF5-3DDC-8E61EC88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9BC55-C799-3F65-4873-C21FEF6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009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521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C616-0EB8-236B-AD88-EAA668A7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DA7D-FB1F-AD62-EB3B-4E03012E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B80E-FD67-6D16-9F1E-6046F52D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EE7E1-9894-37B4-8A9D-C3C5156E4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32B68-9B2A-0A3D-DCB0-D7B723BCD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D7A3BE-163E-8A89-5BF2-D1AA75E6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175C4-9F1A-7EC6-CB0F-9AABEB37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83F5F-1405-9B94-1C4A-F144F9D3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103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D4CA-C29D-6DD5-EE5D-39833895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5EDEB-6133-245C-92A0-4DC0988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4883-FFA5-FAEB-C2EC-C17CCF5C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C2882-2391-B305-1F72-95D26AE0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279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0715E-A5DD-9E64-1E0B-A18C7746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A4E19-3C73-AC3F-DFDE-F9B72896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9FAF-1554-7B47-D67E-529FC332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793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F514-866A-4842-BB70-D3C99411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FCC7-A9BE-6374-9DD2-595B3AD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7903-CEBA-9F03-694A-3F8B2CFA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43D14-82F5-84B3-E0DB-730B4283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4C2B-2294-0523-4FF1-799F8694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328F9-02C5-0785-B88A-F4A8BFC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635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6FE2-CC7C-984C-B292-E77E26AD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90D98-6F96-7D5A-AF4A-21186F5E0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EC254-9B4C-3B32-1850-7EED34F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0E63B-3C76-6468-F185-4158EA0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D3B2-205D-8530-7FDD-BAD1CCD6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B432C-DE7B-4C6A-7E8C-9CBDA11F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152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13BFD-482F-5457-A1C6-C2112E72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8904-7104-F915-E86D-8A06986D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B2BA-7325-B7D9-2F47-988C1312E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A2A8D-2AFD-413E-94AC-F1D884104E89}" type="datetimeFigureOut">
              <a:rPr lang="en-IL" smtClean="0"/>
              <a:t>02/08/2023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25D9-94AF-8FFE-460D-53F7CC068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BB6E-D184-639E-FDE3-9DD7A4D9B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571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5.png"/><Relationship Id="rId4" Type="http://schemas.openxmlformats.org/officeDocument/2006/relationships/image" Target="../media/image5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5.png"/><Relationship Id="rId5" Type="http://schemas.openxmlformats.org/officeDocument/2006/relationships/image" Target="../media/image1113.png"/><Relationship Id="rId4" Type="http://schemas.openxmlformats.org/officeDocument/2006/relationships/image" Target="../media/image10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3.png"/><Relationship Id="rId4" Type="http://schemas.openxmlformats.org/officeDocument/2006/relationships/image" Target="../media/image15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1813.png"/><Relationship Id="rId7" Type="http://schemas.openxmlformats.org/officeDocument/2006/relationships/image" Target="../media/image2312.png"/><Relationship Id="rId2" Type="http://schemas.openxmlformats.org/officeDocument/2006/relationships/image" Target="../media/image1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112.png"/><Relationship Id="rId4" Type="http://schemas.openxmlformats.org/officeDocument/2006/relationships/image" Target="../media/image19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00.png"/><Relationship Id="rId2" Type="http://schemas.openxmlformats.org/officeDocument/2006/relationships/image" Target="../media/image6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40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2.png"/><Relationship Id="rId2" Type="http://schemas.openxmlformats.org/officeDocument/2006/relationships/image" Target="../media/image69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98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2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2.png"/><Relationship Id="rId3" Type="http://schemas.openxmlformats.org/officeDocument/2006/relationships/image" Target="../media/image843.png"/><Relationship Id="rId7" Type="http://schemas.openxmlformats.org/officeDocument/2006/relationships/image" Target="../media/image883.png"/><Relationship Id="rId12" Type="http://schemas.openxmlformats.org/officeDocument/2006/relationships/slide" Target="slide62.xml"/><Relationship Id="rId2" Type="http://schemas.openxmlformats.org/officeDocument/2006/relationships/image" Target="../media/image8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74.png"/><Relationship Id="rId11" Type="http://schemas.openxmlformats.org/officeDocument/2006/relationships/image" Target="../media/image922.png"/><Relationship Id="rId5" Type="http://schemas.openxmlformats.org/officeDocument/2006/relationships/image" Target="../media/image863.png"/><Relationship Id="rId10" Type="http://schemas.openxmlformats.org/officeDocument/2006/relationships/image" Target="../media/image916.png"/><Relationship Id="rId4" Type="http://schemas.openxmlformats.org/officeDocument/2006/relationships/image" Target="../media/image853.png"/><Relationship Id="rId9" Type="http://schemas.openxmlformats.org/officeDocument/2006/relationships/image" Target="../media/image90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1.png"/><Relationship Id="rId3" Type="http://schemas.openxmlformats.org/officeDocument/2006/relationships/image" Target="../media/image1001.png"/><Relationship Id="rId7" Type="http://schemas.openxmlformats.org/officeDocument/2006/relationships/image" Target="../media/image1061.png"/><Relationship Id="rId2" Type="http://schemas.openxmlformats.org/officeDocument/2006/relationships/image" Target="../media/image99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32.png"/><Relationship Id="rId5" Type="http://schemas.openxmlformats.org/officeDocument/2006/relationships/image" Target="../media/image1021.png"/><Relationship Id="rId10" Type="http://schemas.openxmlformats.org/officeDocument/2006/relationships/slide" Target="slide62.xml"/><Relationship Id="rId4" Type="http://schemas.openxmlformats.org/officeDocument/2006/relationships/image" Target="../media/image1015.png"/><Relationship Id="rId9" Type="http://schemas.openxmlformats.org/officeDocument/2006/relationships/image" Target="../media/image10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09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2.png"/><Relationship Id="rId3" Type="http://schemas.openxmlformats.org/officeDocument/2006/relationships/image" Target="../media/image1102.png"/><Relationship Id="rId7" Type="http://schemas.openxmlformats.org/officeDocument/2006/relationships/image" Target="../media/image1141.png"/><Relationship Id="rId2" Type="http://schemas.openxmlformats.org/officeDocument/2006/relationships/image" Target="../media/image8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31.png"/><Relationship Id="rId11" Type="http://schemas.openxmlformats.org/officeDocument/2006/relationships/slide" Target="slide62.xml"/><Relationship Id="rId5" Type="http://schemas.openxmlformats.org/officeDocument/2006/relationships/image" Target="../media/image1121.png"/><Relationship Id="rId10" Type="http://schemas.openxmlformats.org/officeDocument/2006/relationships/image" Target="../media/image1171.png"/><Relationship Id="rId4" Type="http://schemas.openxmlformats.org/officeDocument/2006/relationships/image" Target="../media/image1114.png"/><Relationship Id="rId9" Type="http://schemas.openxmlformats.org/officeDocument/2006/relationships/image" Target="../media/image11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1.png"/><Relationship Id="rId13" Type="http://schemas.openxmlformats.org/officeDocument/2006/relationships/image" Target="../media/image1291.png"/><Relationship Id="rId3" Type="http://schemas.openxmlformats.org/officeDocument/2006/relationships/image" Target="../media/image1191.png"/><Relationship Id="rId7" Type="http://schemas.openxmlformats.org/officeDocument/2006/relationships/image" Target="../media/image1231.png"/><Relationship Id="rId12" Type="http://schemas.openxmlformats.org/officeDocument/2006/relationships/image" Target="../media/image1280.png"/><Relationship Id="rId2" Type="http://schemas.openxmlformats.org/officeDocument/2006/relationships/image" Target="../media/image118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22.png"/><Relationship Id="rId11" Type="http://schemas.openxmlformats.org/officeDocument/2006/relationships/image" Target="../media/image1270.png"/><Relationship Id="rId5" Type="http://schemas.openxmlformats.org/officeDocument/2006/relationships/image" Target="../media/image1216.png"/><Relationship Id="rId15" Type="http://schemas.openxmlformats.org/officeDocument/2006/relationships/slide" Target="slide62.xml"/><Relationship Id="rId10" Type="http://schemas.openxmlformats.org/officeDocument/2006/relationships/image" Target="../media/image1261.png"/><Relationship Id="rId4" Type="http://schemas.openxmlformats.org/officeDocument/2006/relationships/image" Target="../media/image1200.png"/><Relationship Id="rId9" Type="http://schemas.openxmlformats.org/officeDocument/2006/relationships/image" Target="../media/image1251.png"/><Relationship Id="rId14" Type="http://schemas.openxmlformats.org/officeDocument/2006/relationships/slide" Target="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2.png"/><Relationship Id="rId13" Type="http://schemas.openxmlformats.org/officeDocument/2006/relationships/image" Target="../media/image3810.png"/><Relationship Id="rId3" Type="http://schemas.openxmlformats.org/officeDocument/2006/relationships/image" Target="../media/image2830.png"/><Relationship Id="rId7" Type="http://schemas.openxmlformats.org/officeDocument/2006/relationships/image" Target="../media/image324.png"/><Relationship Id="rId12" Type="http://schemas.openxmlformats.org/officeDocument/2006/relationships/image" Target="../media/image3710.png"/><Relationship Id="rId2" Type="http://schemas.openxmlformats.org/officeDocument/2006/relationships/image" Target="../media/image2730.png"/><Relationship Id="rId16" Type="http://schemas.openxmlformats.org/officeDocument/2006/relationships/slide" Target="slide6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10.png"/><Relationship Id="rId11" Type="http://schemas.openxmlformats.org/officeDocument/2006/relationships/image" Target="../media/image362.png"/><Relationship Id="rId5" Type="http://schemas.openxmlformats.org/officeDocument/2006/relationships/image" Target="../media/image305.png"/><Relationship Id="rId15" Type="http://schemas.openxmlformats.org/officeDocument/2006/relationships/image" Target="../media/image402.png"/><Relationship Id="rId10" Type="http://schemas.openxmlformats.org/officeDocument/2006/relationships/image" Target="../media/image351.png"/><Relationship Id="rId4" Type="http://schemas.openxmlformats.org/officeDocument/2006/relationships/image" Target="../media/image2910.png"/><Relationship Id="rId9" Type="http://schemas.openxmlformats.org/officeDocument/2006/relationships/image" Target="../media/image342.png"/><Relationship Id="rId14" Type="http://schemas.openxmlformats.org/officeDocument/2006/relationships/image" Target="../media/image39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3" Type="http://schemas.openxmlformats.org/officeDocument/2006/relationships/image" Target="../media/image4220.png"/><Relationship Id="rId7" Type="http://schemas.openxmlformats.org/officeDocument/2006/relationships/image" Target="../media/image462.png"/><Relationship Id="rId2" Type="http://schemas.openxmlformats.org/officeDocument/2006/relationships/image" Target="../media/image4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0.png"/><Relationship Id="rId5" Type="http://schemas.openxmlformats.org/officeDocument/2006/relationships/image" Target="../media/image4400.png"/><Relationship Id="rId4" Type="http://schemas.openxmlformats.org/officeDocument/2006/relationships/image" Target="../media/image4300.png"/><Relationship Id="rId9" Type="http://schemas.openxmlformats.org/officeDocument/2006/relationships/slide" Target="slide6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0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2.xml"/><Relationship Id="rId5" Type="http://schemas.openxmlformats.org/officeDocument/2006/relationships/image" Target="../media/image502.png"/><Relationship Id="rId4" Type="http://schemas.openxmlformats.org/officeDocument/2006/relationships/image" Target="../media/image4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3" Type="http://schemas.openxmlformats.org/officeDocument/2006/relationships/image" Target="../media/image5200.png"/><Relationship Id="rId7" Type="http://schemas.openxmlformats.org/officeDocument/2006/relationships/image" Target="../media/image562.png"/><Relationship Id="rId12" Type="http://schemas.openxmlformats.org/officeDocument/2006/relationships/image" Target="../media/image6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0.png"/><Relationship Id="rId11" Type="http://schemas.openxmlformats.org/officeDocument/2006/relationships/image" Target="../media/image600.png"/><Relationship Id="rId5" Type="http://schemas.openxmlformats.org/officeDocument/2006/relationships/image" Target="../media/image542.png"/><Relationship Id="rId10" Type="http://schemas.openxmlformats.org/officeDocument/2006/relationships/image" Target="../media/image5900.png"/><Relationship Id="rId4" Type="http://schemas.openxmlformats.org/officeDocument/2006/relationships/image" Target="../media/image5300.png"/><Relationship Id="rId9" Type="http://schemas.openxmlformats.org/officeDocument/2006/relationships/image" Target="../media/image5800.png"/><Relationship Id="rId14" Type="http://schemas.openxmlformats.org/officeDocument/2006/relationships/slide" Target="slide6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641.png"/><Relationship Id="rId7" Type="http://schemas.openxmlformats.org/officeDocument/2006/relationships/slide" Target="slide62.xml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662.png"/><Relationship Id="rId4" Type="http://schemas.openxmlformats.org/officeDocument/2006/relationships/image" Target="../media/image65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2.xml"/><Relationship Id="rId3" Type="http://schemas.openxmlformats.org/officeDocument/2006/relationships/image" Target="../media/image691.png"/><Relationship Id="rId7" Type="http://schemas.openxmlformats.org/officeDocument/2006/relationships/image" Target="../media/image214.png"/><Relationship Id="rId2" Type="http://schemas.openxmlformats.org/officeDocument/2006/relationships/image" Target="../media/image6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Relationship Id="rId5" Type="http://schemas.openxmlformats.org/officeDocument/2006/relationships/image" Target="../media/image716.png"/><Relationship Id="rId4" Type="http://schemas.openxmlformats.org/officeDocument/2006/relationships/image" Target="../media/image70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741.png"/><Relationship Id="rId7" Type="http://schemas.openxmlformats.org/officeDocument/2006/relationships/image" Target="../media/image782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762.png"/><Relationship Id="rId10" Type="http://schemas.openxmlformats.org/officeDocument/2006/relationships/slide" Target="slide62.xml"/><Relationship Id="rId4" Type="http://schemas.openxmlformats.org/officeDocument/2006/relationships/image" Target="../media/image751.png"/><Relationship Id="rId9" Type="http://schemas.openxmlformats.org/officeDocument/2006/relationships/image" Target="../media/image80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2.xml"/><Relationship Id="rId2" Type="http://schemas.openxmlformats.org/officeDocument/2006/relationships/image" Target="../media/image8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8.xml"/><Relationship Id="rId5" Type="http://schemas.openxmlformats.org/officeDocument/2006/relationships/image" Target="../media/image271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13" Type="http://schemas.openxmlformats.org/officeDocument/2006/relationships/image" Target="NUL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NULL"/><Relationship Id="rId4" Type="http://schemas.openxmlformats.org/officeDocument/2006/relationships/diagramLayout" Target="../diagrams/layout1.xml"/><Relationship Id="rId9" Type="http://schemas.openxmlformats.org/officeDocument/2006/relationships/diagramLayout" Target="NULL"/><Relationship Id="rId14" Type="http://schemas.openxmlformats.org/officeDocument/2006/relationships/slide" Target="slide3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NULL"/><Relationship Id="rId3" Type="http://schemas.openxmlformats.org/officeDocument/2006/relationships/image" Target="../media/image237.png"/><Relationship Id="rId34" Type="http://schemas.openxmlformats.org/officeDocument/2006/relationships/image" Target="../media/image256.png"/><Relationship Id="rId7" Type="http://schemas.openxmlformats.org/officeDocument/2006/relationships/image" Target="../media/image245.png"/><Relationship Id="rId33" Type="http://schemas.openxmlformats.org/officeDocument/2006/relationships/image" Target="NULL"/><Relationship Id="rId2" Type="http://schemas.openxmlformats.org/officeDocument/2006/relationships/image" Target="../media/image236.png"/><Relationship Id="rId29" Type="http://schemas.openxmlformats.org/officeDocument/2006/relationships/image" Target="NUL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4.png"/><Relationship Id="rId32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../media/image243.png"/><Relationship Id="rId28" Type="http://schemas.openxmlformats.org/officeDocument/2006/relationships/image" Target="NULL"/><Relationship Id="rId36" Type="http://schemas.openxmlformats.org/officeDocument/2006/relationships/slide" Target="slide38.xml"/><Relationship Id="rId31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../media/image241.png"/><Relationship Id="rId30" Type="http://schemas.openxmlformats.org/officeDocument/2006/relationships/image" Target="NULL"/><Relationship Id="rId9" Type="http://schemas.openxmlformats.org/officeDocument/2006/relationships/image" Target="NULL"/><Relationship Id="rId35" Type="http://schemas.openxmlformats.org/officeDocument/2006/relationships/image" Target="../media/image25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1.png"/><Relationship Id="rId5" Type="http://schemas.openxmlformats.org/officeDocument/2006/relationships/image" Target="../media/image182.png"/><Relationship Id="rId4" Type="http://schemas.openxmlformats.org/officeDocument/2006/relationships/image" Target="../media/image1812.png"/></Relationships>
</file>

<file path=ppt/slides/_rels/slide40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13" Type="http://schemas.openxmlformats.org/officeDocument/2006/relationships/image" Target="NULL"/><Relationship Id="rId21" Type="http://schemas.openxmlformats.org/officeDocument/2006/relationships/image" Target="NULL"/><Relationship Id="rId34" Type="http://schemas.openxmlformats.org/officeDocument/2006/relationships/image" Target="../media/image285.png"/><Relationship Id="rId17" Type="http://schemas.openxmlformats.org/officeDocument/2006/relationships/image" Target="NULL"/><Relationship Id="rId25" Type="http://schemas.openxmlformats.org/officeDocument/2006/relationships/image" Target="NULL"/><Relationship Id="rId7" Type="http://schemas.openxmlformats.org/officeDocument/2006/relationships/image" Target="NULL"/><Relationship Id="rId33" Type="http://schemas.openxmlformats.org/officeDocument/2006/relationships/image" Target="../media/image284.png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11" Type="http://schemas.openxmlformats.org/officeDocument/2006/relationships/image" Target="NULL"/><Relationship Id="rId32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image" Target="NULL"/><Relationship Id="rId36" Type="http://schemas.openxmlformats.org/officeDocument/2006/relationships/slide" Target="slide38.xml"/><Relationship Id="rId19" Type="http://schemas.openxmlformats.org/officeDocument/2006/relationships/image" Target="NULL"/><Relationship Id="rId31" Type="http://schemas.openxmlformats.org/officeDocument/2006/relationships/image" Target="NULL"/><Relationship Id="rId10" Type="http://schemas.openxmlformats.org/officeDocument/2006/relationships/image" Target="NULL"/><Relationship Id="rId27" Type="http://schemas.openxmlformats.org/officeDocument/2006/relationships/image" Target="../media/image279.png"/><Relationship Id="rId30" Type="http://schemas.openxmlformats.org/officeDocument/2006/relationships/image" Target="NULL"/><Relationship Id="rId9" Type="http://schemas.openxmlformats.org/officeDocument/2006/relationships/image" Target="NULL"/><Relationship Id="rId35" Type="http://schemas.openxmlformats.org/officeDocument/2006/relationships/image" Target="../media/image287.png"/></Relationships>
</file>

<file path=ppt/slides/_rels/slide41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23" Type="http://schemas.openxmlformats.org/officeDocument/2006/relationships/image" Target="NULL"/><Relationship Id="rId28" Type="http://schemas.openxmlformats.org/officeDocument/2006/relationships/slide" Target="slide38.xml"/><Relationship Id="rId19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NULL"/><Relationship Id="rId26" Type="http://schemas.openxmlformats.org/officeDocument/2006/relationships/image" Target="NULL"/><Relationship Id="rId21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29" Type="http://schemas.openxmlformats.org/officeDocument/2006/relationships/image" Target="NULL"/><Relationship Id="rId1" Type="http://schemas.openxmlformats.org/officeDocument/2006/relationships/slideLayout" Target="../slideLayouts/slideLayout2.xml"/><Relationship Id="rId24" Type="http://schemas.openxmlformats.org/officeDocument/2006/relationships/image" Target="NULL"/><Relationship Id="rId32" Type="http://schemas.openxmlformats.org/officeDocument/2006/relationships/slide" Target="slide38.xml"/><Relationship Id="rId23" Type="http://schemas.openxmlformats.org/officeDocument/2006/relationships/image" Target="NULL"/><Relationship Id="rId28" Type="http://schemas.openxmlformats.org/officeDocument/2006/relationships/image" Target="NULL"/><Relationship Id="rId19" Type="http://schemas.openxmlformats.org/officeDocument/2006/relationships/image" Target="NULL"/><Relationship Id="rId31" Type="http://schemas.openxmlformats.org/officeDocument/2006/relationships/image" Target="NULL"/><Relationship Id="rId22" Type="http://schemas.openxmlformats.org/officeDocument/2006/relationships/image" Target="NULL"/><Relationship Id="rId27" Type="http://schemas.openxmlformats.org/officeDocument/2006/relationships/image" Target="NULL"/><Relationship Id="rId30" Type="http://schemas.openxmlformats.org/officeDocument/2006/relationships/image" Target="NUL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diagramLayout" Target="NULL"/><Relationship Id="rId3" Type="http://schemas.openxmlformats.org/officeDocument/2006/relationships/diagramLayout" Target="../diagrams/layout2.xml"/><Relationship Id="rId7" Type="http://schemas.openxmlformats.org/officeDocument/2006/relationships/diagramData" Target="NULL"/><Relationship Id="rId12" Type="http://schemas.openxmlformats.org/officeDocument/2006/relationships/slide" Target="slide38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NULL"/><Relationship Id="rId5" Type="http://schemas.openxmlformats.org/officeDocument/2006/relationships/diagramColors" Target="../diagrams/colors2.xml"/><Relationship Id="rId10" Type="http://schemas.openxmlformats.org/officeDocument/2006/relationships/diagramColors" Target="NUL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NUL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slide" Target="slide38.xml"/><Relationship Id="rId5" Type="http://schemas.openxmlformats.org/officeDocument/2006/relationships/image" Target="NULL"/><Relationship Id="rId10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4" Type="http://schemas.openxmlformats.org/officeDocument/2006/relationships/slide" Target="slide3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slideLayout" Target="../slideLayouts/slideLayout2.xml"/><Relationship Id="rId16" Type="http://schemas.openxmlformats.org/officeDocument/2006/relationships/image" Target="NULL"/><Relationship Id="rId1" Type="http://schemas.openxmlformats.org/officeDocument/2006/relationships/tags" Target="../tags/tag1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slide" Target="slide38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" Type="http://schemas.openxmlformats.org/officeDocument/2006/relationships/image" Target="NULL"/><Relationship Id="rId16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slide" Target="slide38.xm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38.xml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NULL"/><Relationship Id="rId13" Type="http://schemas.openxmlformats.org/officeDocument/2006/relationships/image" Target="NULL"/><Relationship Id="rId18" Type="http://schemas.openxmlformats.org/officeDocument/2006/relationships/image" Target="NULL"/><Relationship Id="rId3" Type="http://schemas.openxmlformats.org/officeDocument/2006/relationships/image" Target="NULL"/><Relationship Id="rId21" Type="http://schemas.openxmlformats.org/officeDocument/2006/relationships/image" Target="NULL"/><Relationship Id="rId7" Type="http://schemas.openxmlformats.org/officeDocument/2006/relationships/image" Target="NULL"/><Relationship Id="rId12" Type="http://schemas.openxmlformats.org/officeDocument/2006/relationships/image" Target="NULL"/><Relationship Id="rId17" Type="http://schemas.openxmlformats.org/officeDocument/2006/relationships/image" Target="NULL"/><Relationship Id="rId25" Type="http://schemas.openxmlformats.org/officeDocument/2006/relationships/slide" Target="slide38.xml"/><Relationship Id="rId2" Type="http://schemas.openxmlformats.org/officeDocument/2006/relationships/image" Target="NULL"/><Relationship Id="rId16" Type="http://schemas.openxmlformats.org/officeDocument/2006/relationships/image" Target="NULL"/><Relationship Id="rId20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11" Type="http://schemas.openxmlformats.org/officeDocument/2006/relationships/image" Target="NULL"/><Relationship Id="rId24" Type="http://schemas.openxmlformats.org/officeDocument/2006/relationships/image" Target="NULL"/><Relationship Id="rId5" Type="http://schemas.openxmlformats.org/officeDocument/2006/relationships/image" Target="NULL"/><Relationship Id="rId15" Type="http://schemas.openxmlformats.org/officeDocument/2006/relationships/image" Target="NULL"/><Relationship Id="rId23" Type="http://schemas.openxmlformats.org/officeDocument/2006/relationships/image" Target="NULL"/><Relationship Id="rId10" Type="http://schemas.openxmlformats.org/officeDocument/2006/relationships/image" Target="NULL"/><Relationship Id="rId19" Type="http://schemas.openxmlformats.org/officeDocument/2006/relationships/image" Target="NULL"/><Relationship Id="rId4" Type="http://schemas.openxmlformats.org/officeDocument/2006/relationships/image" Target="NULL"/><Relationship Id="rId9" Type="http://schemas.openxmlformats.org/officeDocument/2006/relationships/image" Target="NULL"/><Relationship Id="rId14" Type="http://schemas.openxmlformats.org/officeDocument/2006/relationships/image" Target="NULL"/><Relationship Id="rId22" Type="http://schemas.openxmlformats.org/officeDocument/2006/relationships/image" Target="NUL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NULL"/><Relationship Id="rId13" Type="http://schemas.openxmlformats.org/officeDocument/2006/relationships/image" Target="NUL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NULL"/><Relationship Id="rId2" Type="http://schemas.openxmlformats.org/officeDocument/2006/relationships/image" Target="NUL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NULL"/><Relationship Id="rId5" Type="http://schemas.openxmlformats.org/officeDocument/2006/relationships/diagramQuickStyle" Target="../diagrams/quickStyle3.xml"/><Relationship Id="rId15" Type="http://schemas.openxmlformats.org/officeDocument/2006/relationships/slide" Target="slide38.xml"/><Relationship Id="rId10" Type="http://schemas.openxmlformats.org/officeDocument/2006/relationships/diagramQuickStyle" Target="NULL"/><Relationship Id="rId4" Type="http://schemas.openxmlformats.org/officeDocument/2006/relationships/diagramLayout" Target="../diagrams/layout3.xml"/><Relationship Id="rId9" Type="http://schemas.openxmlformats.org/officeDocument/2006/relationships/diagramLayout" Target="NULL"/><Relationship Id="rId14" Type="http://schemas.openxmlformats.org/officeDocument/2006/relationships/image" Target="NUL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image" Target="../media/image19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image" Target="../media/image19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71.png"/><Relationship Id="rId4" Type="http://schemas.openxmlformats.org/officeDocument/2006/relationships/image" Target="../media/image19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1F75E4-0E15-4BD7-8E27-48C1A211140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900" b="1" dirty="0">
                    <a:solidFill>
                      <a:schemeClr val="tx1"/>
                    </a:solidFill>
                  </a:rPr>
                  <a:t>GT03: Group Testing for general </a:t>
                </a:r>
                <a14:m>
                  <m:oMath xmlns:m="http://schemas.openxmlformats.org/officeDocument/2006/math">
                    <m:r>
                      <a:rPr lang="en-US" sz="49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br>
                  <a:rPr lang="en-US" sz="4900" b="1" dirty="0">
                    <a:solidFill>
                      <a:schemeClr val="tx1"/>
                    </a:solidFill>
                  </a:rPr>
                </a:br>
                <a:r>
                  <a:rPr lang="en-US" sz="4900" b="1" dirty="0">
                    <a:solidFill>
                      <a:schemeClr val="tx1"/>
                    </a:solidFill>
                  </a:rPr>
                  <a:t>Non-adaptive randomized algorithm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1F75E4-0E15-4BD7-8E27-48C1A2111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4">
            <a:extLst>
              <a:ext uri="{FF2B5EF4-FFF2-40B4-BE49-F238E27FC236}">
                <a16:creationId xmlns:a16="http://schemas.microsoft.com/office/drawing/2014/main" id="{A3F8A2E4-5E35-B3B2-F0E0-4F303902C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Bounds on the number of tests in non-adaptive randomized  Group Testing*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B1449-661E-6E86-B65C-A429794D9644}"/>
              </a:ext>
            </a:extLst>
          </p:cNvPr>
          <p:cNvSpPr txBox="1"/>
          <p:nvPr/>
        </p:nvSpPr>
        <p:spPr>
          <a:xfrm>
            <a:off x="541867" y="6188597"/>
            <a:ext cx="1088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[*]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12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12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1200" dirty="0">
                <a:latin typeface="Times New Roman" panose="02020603050405020304" pitchFamily="18" charset="0"/>
              </a:rPr>
              <a:t>t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Cyprus, January 20-24, Proceedings, volume 12011 of Lecture Notes in Computer Science, pages 101–112. Springer, 2020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09652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2262A-0987-773B-E5C0-53ED2FE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9" y="248524"/>
            <a:ext cx="10515600" cy="1325563"/>
          </a:xfrm>
        </p:spPr>
        <p:txBody>
          <a:bodyPr/>
          <a:lstStyle/>
          <a:p>
            <a:r>
              <a:rPr lang="en-IL" dirty="0"/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randomization model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dirty="0"/>
                  <a:t> we define: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b="1" dirty="0">
                    <a:solidFill>
                      <a:srgbClr val="C00000"/>
                    </a:solidFill>
                  </a:rPr>
                  <a:t> </a:t>
                </a:r>
                <a:r>
                  <a:rPr lang="en-IL" dirty="0"/>
                  <a:t>- </a:t>
                </a:r>
                <a:r>
                  <a:rPr lang="en-US" dirty="0"/>
                  <a:t>the minimum number of tests  required for identifying a set of at most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defective items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 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/>
                  <a:t>, when the tests are chosen according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/>
                  <a:t>.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  <a:blipFill>
                <a:blip r:embed="rId2"/>
                <a:stretch>
                  <a:fillRect l="-1206" t="-2326" r="-3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/>
              <p:nvPr/>
            </p:nvSpPr>
            <p:spPr>
              <a:xfrm>
                <a:off x="3986945" y="3275049"/>
                <a:ext cx="4308113" cy="7836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45" y="3275049"/>
                <a:ext cx="4308113" cy="783641"/>
              </a:xfrm>
              <a:prstGeom prst="round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/>
              <p:nvPr/>
            </p:nvSpPr>
            <p:spPr>
              <a:xfrm>
                <a:off x="3986945" y="4382838"/>
                <a:ext cx="4308113" cy="83564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45" y="4382838"/>
                <a:ext cx="4308113" cy="835643"/>
              </a:xfrm>
              <a:prstGeom prst="roundRect">
                <a:avLst/>
              </a:prstGeom>
              <a:blipFill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2C41A5E-64E0-C9C1-C191-C800CAF9E65E}"/>
                  </a:ext>
                </a:extLst>
              </p:cNvPr>
              <p:cNvSpPr/>
              <p:nvPr/>
            </p:nvSpPr>
            <p:spPr>
              <a:xfrm>
                <a:off x="1513768" y="5449685"/>
                <a:ext cx="9254465" cy="11476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2800" dirty="0">
                    <a:solidFill>
                      <a:schemeClr val="tx1"/>
                    </a:solidFill>
                  </a:rPr>
                  <a:t>Our objective is to study the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over the models RID, RrSD, RsSD and UTDq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2C41A5E-64E0-C9C1-C191-C800CAF9E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68" y="5449685"/>
                <a:ext cx="9254465" cy="1147603"/>
              </a:xfrm>
              <a:prstGeom prst="round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𝑆𝑒𝑝𝑎𝑟𝑎𝑏𝑙𝑒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965" y="4338798"/>
                <a:ext cx="11150985" cy="203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 is, the only set of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elements that is consistent with the answers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property is hard to analyze!!!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965" y="4338798"/>
                <a:ext cx="11150985" cy="2031318"/>
              </a:xfrm>
              <a:blipFill>
                <a:blip r:embed="rId3"/>
                <a:stretch>
                  <a:fillRect l="-1024" b="-12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2650D-3FB4-56A9-2ACB-8CF55060EA8F}"/>
                  </a:ext>
                </a:extLst>
              </p:cNvPr>
              <p:cNvSpPr/>
              <p:nvPr/>
            </p:nvSpPr>
            <p:spPr>
              <a:xfrm>
                <a:off x="483871" y="1661240"/>
                <a:ext cx="11016916" cy="2485450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𝑠𝑒𝑝𝑎𝑟𝑎𝑏𝑙𝑒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8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if:</a:t>
                </a:r>
              </a:p>
              <a:p>
                <a:r>
                  <a:rPr lang="en-US" sz="2800" dirty="0"/>
                  <a:t> for each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it holds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r>
                  <a:rPr lang="en-US" sz="2000" dirty="0"/>
                  <a:t>- Recall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 the vector of answers derived from the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with respect to defective items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2650D-3FB4-56A9-2ACB-8CF55060E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1" y="1661240"/>
                <a:ext cx="11016916" cy="24854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4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314546"/>
                  </p:ext>
                </p:extLst>
              </p:nvPr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571" t="-5263" r="-785714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7857" t="-5263" r="-471429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304" t="-5263" r="-295652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8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if for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that contains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but does not contain any of the defective items.</a:t>
                </a:r>
                <a:endParaRPr lang="en-IL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blipFill>
                <a:blip r:embed="rId4"/>
                <a:stretch>
                  <a:fillRect l="-115"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2262A-0987-773B-E5C0-53ED2FE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9" y="248524"/>
            <a:ext cx="10515600" cy="1325563"/>
          </a:xfrm>
        </p:spPr>
        <p:txBody>
          <a:bodyPr/>
          <a:lstStyle/>
          <a:p>
            <a:r>
              <a:rPr lang="en-IL" dirty="0"/>
              <a:t>Disjunct matrices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randomization model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dirty="0"/>
                  <a:t> we define: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b="1" dirty="0">
                    <a:solidFill>
                      <a:srgbClr val="C00000"/>
                    </a:solidFill>
                  </a:rPr>
                  <a:t> </a:t>
                </a:r>
                <a:r>
                  <a:rPr lang="en-IL" dirty="0"/>
                  <a:t>- </a:t>
                </a:r>
                <a:r>
                  <a:rPr lang="en-US" dirty="0"/>
                  <a:t>the minimum number of tests  required to ensure that for any defective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of size at most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items, 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/>
                  <a:t>, the test matrix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𝐷𝑖𝑠𝑗𝑢𝑛𝑐𝑡</m:t>
                    </m:r>
                  </m:oMath>
                </a14:m>
                <a:r>
                  <a:rPr lang="en-IL" dirty="0"/>
                  <a:t>  when the tests are chosen according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/>
                  <a:t>. 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  <a:blipFill>
                <a:blip r:embed="rId2"/>
                <a:stretch>
                  <a:fillRect l="-1206" t="-2326" r="-13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/>
              <p:nvPr/>
            </p:nvSpPr>
            <p:spPr>
              <a:xfrm>
                <a:off x="4118380" y="3605667"/>
                <a:ext cx="4308113" cy="7836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80" y="3605667"/>
                <a:ext cx="4308113" cy="783641"/>
              </a:xfrm>
              <a:prstGeom prst="round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/>
              <p:nvPr/>
            </p:nvSpPr>
            <p:spPr>
              <a:xfrm>
                <a:off x="4118379" y="4615715"/>
                <a:ext cx="4308113" cy="83564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79" y="4615715"/>
                <a:ext cx="4308113" cy="835643"/>
              </a:xfrm>
              <a:prstGeom prst="round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15B7F7B-3B4F-9197-E9AF-557D2C1F7F1A}"/>
                  </a:ext>
                </a:extLst>
              </p:cNvPr>
              <p:cNvSpPr/>
              <p:nvPr/>
            </p:nvSpPr>
            <p:spPr>
              <a:xfrm>
                <a:off x="1645202" y="5569216"/>
                <a:ext cx="9254465" cy="11476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2800" dirty="0">
                    <a:solidFill>
                      <a:schemeClr val="tx1"/>
                    </a:solidFill>
                  </a:rPr>
                  <a:t>We will study the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over the previous models via the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15B7F7B-3B4F-9197-E9AF-557D2C1F7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02" y="5569216"/>
                <a:ext cx="9254465" cy="1147603"/>
              </a:xfrm>
              <a:prstGeom prst="roundRect">
                <a:avLst/>
              </a:prstGeom>
              <a:blipFill>
                <a:blip r:embed="rId5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C57FF-1EA0-68E0-904E-4E1EF8229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L" dirty="0"/>
                  <a:t>Disjunct vs. Seperable: why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IL" dirty="0"/>
                  <a:t> is good enough?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C57FF-1EA0-68E0-904E-4E1EF8229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2381" b="-2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A449F62-4285-236D-930B-CDE8250C65A4}"/>
                  </a:ext>
                </a:extLst>
              </p:cNvPr>
              <p:cNvSpPr/>
              <p:nvPr/>
            </p:nvSpPr>
            <p:spPr>
              <a:xfrm>
                <a:off x="270787" y="1970042"/>
                <a:ext cx="5991671" cy="75484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#1:</a:t>
                </a:r>
              </a:p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𝑠𝑒𝑝𝑒𝑟𝑎𝑏𝑙𝑒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A449F62-4285-236D-930B-CDE8250C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" y="1970042"/>
                <a:ext cx="5991671" cy="754841"/>
              </a:xfrm>
              <a:prstGeom prst="round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E2046A-A43C-542F-CD1B-C4ABD00EA1D3}"/>
              </a:ext>
            </a:extLst>
          </p:cNvPr>
          <p:cNvSpPr/>
          <p:nvPr/>
        </p:nvSpPr>
        <p:spPr>
          <a:xfrm>
            <a:off x="5964053" y="2175052"/>
            <a:ext cx="840757" cy="42498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2E72278-4D91-16D0-F0D4-7235483EB0C4}"/>
                  </a:ext>
                </a:extLst>
              </p:cNvPr>
              <p:cNvSpPr/>
              <p:nvPr/>
            </p:nvSpPr>
            <p:spPr>
              <a:xfrm>
                <a:off x="6804810" y="1918311"/>
                <a:ext cx="4468698" cy="86530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2E72278-4D91-16D0-F0D4-7235483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0" y="1918311"/>
                <a:ext cx="4468698" cy="8653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C3158CC-121A-066B-9E29-1740C2B4EDDF}"/>
                  </a:ext>
                </a:extLst>
              </p:cNvPr>
              <p:cNvSpPr/>
              <p:nvPr/>
            </p:nvSpPr>
            <p:spPr>
              <a:xfrm>
                <a:off x="213764" y="2900164"/>
                <a:ext cx="6105718" cy="17460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#2: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 matrix that is chosen according to a model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 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any set of size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Then, with probability at 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-disjucnt.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C3158CC-121A-066B-9E29-1740C2B4E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4" y="2900164"/>
                <a:ext cx="6105718" cy="17460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40C5873C-FF44-21CF-350C-C306AB9BF3F0}"/>
              </a:ext>
            </a:extLst>
          </p:cNvPr>
          <p:cNvSpPr/>
          <p:nvPr/>
        </p:nvSpPr>
        <p:spPr>
          <a:xfrm>
            <a:off x="5964052" y="3603819"/>
            <a:ext cx="840757" cy="42498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9A68904-3B4A-62FB-1CB8-4DE166DB63D0}"/>
                  </a:ext>
                </a:extLst>
              </p:cNvPr>
              <p:cNvSpPr/>
              <p:nvPr/>
            </p:nvSpPr>
            <p:spPr>
              <a:xfrm>
                <a:off x="6804809" y="2919146"/>
                <a:ext cx="4468698" cy="16101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9A68904-3B4A-62FB-1CB8-4DE166DB6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09" y="2919146"/>
                <a:ext cx="4468698" cy="16101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4B90B9B-CC19-9372-A6FD-C9F22E4E4A71}"/>
                  </a:ext>
                </a:extLst>
              </p:cNvPr>
              <p:cNvSpPr/>
              <p:nvPr/>
            </p:nvSpPr>
            <p:spPr>
              <a:xfrm>
                <a:off x="3623839" y="4865492"/>
                <a:ext cx="5277237" cy="734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4B90B9B-CC19-9372-A6FD-C9F22E4E4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39" y="4865492"/>
                <a:ext cx="5277237" cy="7349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C16A5D8-D32D-8292-EF76-CA2E72D3EA4A}"/>
                  </a:ext>
                </a:extLst>
              </p:cNvPr>
              <p:cNvSpPr/>
              <p:nvPr/>
            </p:nvSpPr>
            <p:spPr>
              <a:xfrm>
                <a:off x="2292129" y="5740948"/>
                <a:ext cx="8263361" cy="628781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C16A5D8-D32D-8292-EF76-CA2E72D3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129" y="5740948"/>
                <a:ext cx="8263361" cy="62878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27F33CF-00A5-511F-6C80-D2B61432B508}"/>
                  </a:ext>
                </a:extLst>
              </p:cNvPr>
              <p:cNvSpPr/>
              <p:nvPr/>
            </p:nvSpPr>
            <p:spPr>
              <a:xfrm>
                <a:off x="597946" y="1344802"/>
                <a:ext cx="5991671" cy="75484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#1:</a:t>
                </a:r>
              </a:p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𝑠𝑒𝑝𝑒𝑟𝑎𝑏𝑙𝑒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827F33CF-00A5-511F-6C80-D2B61432B5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946" y="1344802"/>
                <a:ext cx="5991671" cy="754841"/>
              </a:xfrm>
              <a:prstGeom prst="roundRect">
                <a:avLst/>
              </a:prstGeom>
              <a:blipFill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0CD9781-0E5C-1D64-2BE8-CBD50D9954B0}"/>
                  </a:ext>
                </a:extLst>
              </p:cNvPr>
              <p:cNvSpPr/>
              <p:nvPr/>
            </p:nvSpPr>
            <p:spPr>
              <a:xfrm>
                <a:off x="382655" y="2409047"/>
                <a:ext cx="6688472" cy="3789236"/>
              </a:xfrm>
              <a:prstGeom prst="round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IL" dirty="0"/>
                  <a:t>For the sake of contradiction, assume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IL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𝑠𝑒𝑝𝑒𝑟𝑎𝑏𝑙𝑒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r>
                  <a:rPr lang="en-IL" dirty="0"/>
                  <a:t>There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],|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|=|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≠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s.t.: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).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≠ 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∃  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∈ 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𝐽</m:t>
                      </m:r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\</m:t>
                      </m:r>
                      <m:r>
                        <m:rPr>
                          <m:sty m:val="p"/>
                        </m:rPr>
                        <a:rPr lang="en-IL" i="1" dirty="0" smtClean="0">
                          <a:latin typeface="Cambria Math" panose="02040503050406030204" pitchFamily="18" charset="0"/>
                        </a:rPr>
                        <m:t>I</m:t>
                      </m:r>
                    </m:oMath>
                  </m:oMathPara>
                </a14:m>
                <a:endParaRPr lang="en-IL" dirty="0"/>
              </a:p>
              <a:p>
                <a:r>
                  <a:rPr lang="en-IL" dirty="0"/>
                  <a:t>Since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/>
                  <a:t>-disjunct then there is a test that gives 1 to the entry of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dirty="0"/>
                  <a:t> and 0 to all elements of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r>
                  <a:rPr lang="en-IL" dirty="0"/>
                  <a:t>This test has the result 0 with respect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L" dirty="0"/>
                  <a:t>, and 1 with respect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 a contradiction.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10CD9781-0E5C-1D64-2BE8-CBD50D9954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" y="2409047"/>
                <a:ext cx="6688472" cy="378923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BE510F24-3A74-5AB7-AE92-0FB2D935CB4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42158" y="1027906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4">
                <a:extLst>
                  <a:ext uri="{FF2B5EF4-FFF2-40B4-BE49-F238E27FC236}">
                    <a16:creationId xmlns:a16="http://schemas.microsoft.com/office/drawing/2014/main" id="{BE510F24-3A74-5AB7-AE92-0FB2D935CB4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21926392"/>
                  </p:ext>
                </p:extLst>
              </p:nvPr>
            </p:nvGraphicFramePr>
            <p:xfrm>
              <a:off x="7442158" y="1027906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0000" t="-5263" r="-785714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64286" t="-5263" r="-471429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6957" t="-5263" r="-295652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0B3B622D-203D-F5B7-916B-A06945946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5" y="173926"/>
            <a:ext cx="10515600" cy="1325563"/>
          </a:xfrm>
        </p:spPr>
        <p:txBody>
          <a:bodyPr/>
          <a:lstStyle/>
          <a:p>
            <a:r>
              <a:rPr lang="en-IL" dirty="0"/>
              <a:t>Disjunctivity vs. Seperability</a:t>
            </a:r>
          </a:p>
        </p:txBody>
      </p:sp>
    </p:spTree>
    <p:extLst>
      <p:ext uri="{BB962C8B-B14F-4D97-AF65-F5344CB8AC3E}">
        <p14:creationId xmlns:p14="http://schemas.microsoft.com/office/powerpoint/2010/main" val="2604610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D344F-2BF1-FD0E-4EF3-D69FF7AD3F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103" y="2752909"/>
                <a:ext cx="11165601" cy="4338798"/>
              </a:xfrm>
            </p:spPr>
            <p:txBody>
              <a:bodyPr/>
              <a:lstStyle/>
              <a:p>
                <a:r>
                  <a:rPr lang="en-IL" dirty="0"/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⊂ </m:t>
                    </m:r>
                    <m:d>
                      <m:dPr>
                        <m:begChr m:val="["/>
                        <m:endChr m:val="]"/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IL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IL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L" dirty="0"/>
              </a:p>
              <a:p>
                <a:r>
                  <a:rPr lang="en-IL" dirty="0"/>
                  <a:t>With probability </a:t>
                </a:r>
                <a:r>
                  <a:rPr lang="en-IL" dirty="0">
                    <a:solidFill>
                      <a:schemeClr val="tx1"/>
                    </a:solidFill>
                  </a:rPr>
                  <a:t>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nary>
                      <m:naryPr>
                        <m:chr m:val="⋁"/>
                        <m:supHide m:val="on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  <m:sup/>
                      <m:e>
                        <m:sSup>
                          <m:s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≠</m:t>
                    </m:r>
                    <m:nary>
                      <m:naryPr>
                        <m:chr m:val="⋁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</m:e>
                    </m:nary>
                  </m:oMath>
                </a14:m>
                <a:endParaRPr lang="en-IL" dirty="0"/>
              </a:p>
              <a:p>
                <a:r>
                  <a:rPr lang="en-IL" dirty="0"/>
                  <a:t>With probability </a:t>
                </a:r>
                <a:r>
                  <a:rPr lang="en-IL" dirty="0">
                    <a:solidFill>
                      <a:schemeClr val="tx1"/>
                    </a:solidFill>
                  </a:rPr>
                  <a:t>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∃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nary>
                      <m:naryPr>
                        <m:chr m:val="⋁"/>
                        <m:supHide m:val="on"/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∪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𝑎𝑛𝑑</m:t>
                    </m:r>
                    <m:nary>
                      <m:naryPr>
                        <m:chr m:val="⋁"/>
                        <m:supHide m:val="on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i="1" dirty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bSup>
                      </m:e>
                    </m:nary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IL" dirty="0"/>
              </a:p>
              <a:p>
                <a:r>
                  <a:rPr lang="en-IL" dirty="0"/>
                  <a:t>With probability </a:t>
                </a:r>
                <a:r>
                  <a:rPr lang="en-IL" dirty="0">
                    <a:solidFill>
                      <a:schemeClr val="tx1"/>
                    </a:solidFill>
                  </a:rPr>
                  <a:t>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∀ 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, 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∈[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L" dirty="0"/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𝑎𝑙𝑙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∈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=1. </m:t>
                    </m:r>
                  </m:oMath>
                </a14:m>
                <a:endParaRPr lang="en-IL" dirty="0"/>
              </a:p>
              <a:p>
                <a:r>
                  <a:rPr lang="en-IL" dirty="0"/>
                  <a:t>With probability </a:t>
                </a:r>
                <a:r>
                  <a:rPr lang="en-IL" dirty="0">
                    <a:solidFill>
                      <a:schemeClr val="tx1"/>
                    </a:solidFill>
                  </a:rPr>
                  <a:t>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/>
                  <a:t>,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is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/>
                  <a:t>-disjucnt.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7ED344F-2BF1-FD0E-4EF3-D69FF7AD3F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103" y="2752909"/>
                <a:ext cx="11165601" cy="4338798"/>
              </a:xfrm>
              <a:blipFill>
                <a:blip r:embed="rId2"/>
                <a:stretch>
                  <a:fillRect l="-1023" t="-23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9C4BAEC-4CD6-CF22-8026-870A88E1F029}"/>
                  </a:ext>
                </a:extLst>
              </p:cNvPr>
              <p:cNvSpPr/>
              <p:nvPr/>
            </p:nvSpPr>
            <p:spPr>
              <a:xfrm>
                <a:off x="382655" y="1340916"/>
                <a:ext cx="9973664" cy="1325563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#2: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 matrix that is chosen according to a model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 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any set of size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Then, with probability at 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-disjucnt.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9C4BAEC-4CD6-CF22-8026-870A88E1F0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655" y="1340916"/>
                <a:ext cx="9973664" cy="1325563"/>
              </a:xfrm>
              <a:prstGeom prst="roundRect">
                <a:avLst/>
              </a:prstGeom>
              <a:blipFill>
                <a:blip r:embed="rId3"/>
                <a:stretch>
                  <a:fillRect b="-188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475E6D7A-787D-5EC5-4670-1258187A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655" y="173926"/>
            <a:ext cx="10515600" cy="1325563"/>
          </a:xfrm>
        </p:spPr>
        <p:txBody>
          <a:bodyPr/>
          <a:lstStyle/>
          <a:p>
            <a:r>
              <a:rPr lang="en-IL" dirty="0"/>
              <a:t>Disjunctivity vs. Seperability</a:t>
            </a:r>
          </a:p>
        </p:txBody>
      </p:sp>
    </p:spTree>
    <p:extLst>
      <p:ext uri="{BB962C8B-B14F-4D97-AF65-F5344CB8AC3E}">
        <p14:creationId xmlns:p14="http://schemas.microsoft.com/office/powerpoint/2010/main" val="38675493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76DD-A656-0563-A97A-FFE74BF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Good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</p:spPr>
            <p:txBody>
              <a:bodyPr>
                <a:normAutofit/>
              </a:bodyPr>
              <a:lstStyle/>
              <a:p>
                <a:r>
                  <a:rPr lang="en-IL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Good row: </a:t>
                </a:r>
                <a:r>
                  <a:rPr lang="en-IL" dirty="0"/>
                  <a:t>a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in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such that:</a:t>
                </a:r>
              </a:p>
              <a:p>
                <a:pPr marL="0" indent="0" algn="ctr">
                  <a:buNone/>
                </a:pPr>
                <a:r>
                  <a:rPr lang="en-I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IL" dirty="0"/>
                  <a:t>for all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Event B: </a:t>
                </a:r>
                <a:r>
                  <a:rPr lang="en-IL" dirty="0"/>
                  <a:t>There is an item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such that no good row includes it.</a:t>
                </a:r>
              </a:p>
              <a:p>
                <a:endParaRPr lang="en-IL" dirty="0"/>
              </a:p>
              <a:p>
                <a:r>
                  <a:rPr lang="en-IL" b="1" dirty="0"/>
                  <a:t>For upper bounds: </a:t>
                </a:r>
                <a:r>
                  <a:rPr lang="en-IL" dirty="0"/>
                  <a:t>we calculated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IL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For lower bounds: </a:t>
                </a:r>
                <a:r>
                  <a:rPr lang="en-IL" dirty="0"/>
                  <a:t>we 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L" dirty="0"/>
              </a:p>
              <a:p>
                <a:endParaRPr lang="en-I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  <a:blipFill>
                <a:blip r:embed="rId2"/>
                <a:stretch>
                  <a:fillRect l="-1639" t="-20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864746"/>
                  </p:ext>
                </p:extLst>
              </p:nvPr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0000" t="-6667" r="-785714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4286" t="-6667" r="-471429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31543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100F-A5FC-2B0B-557F-065A5784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B4AC88B-4D63-277A-88EC-D6F9CC5C70A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4036" y="2059574"/>
              <a:ext cx="11473163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4154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results for 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lower bound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lower and upper bound</a:t>
                          </a:r>
                          <a:r>
                            <a:rPr lang="en-US" sz="2400" b="0" baseline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our work</a:t>
                          </a:r>
                          <a:endParaRPr lang="en-US" sz="24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Information theoretic lower bound:</a:t>
                          </a:r>
                        </a:p>
                        <a:p>
                          <a:endParaRPr lang="en-US" sz="1800" b="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</m:box>
                                <m:r>
                                  <a:rPr lang="en-US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RrSD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B4AC88B-4D63-277A-88EC-D6F9CC5C70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58844437"/>
                  </p:ext>
                </p:extLst>
              </p:nvPr>
            </p:nvGraphicFramePr>
            <p:xfrm>
              <a:off x="414036" y="2059574"/>
              <a:ext cx="11473163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4154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23" t="-4255" r="-200000" b="-2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4255" r="-727" b="-229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23" t="-45581" r="-200000" b="-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9091" t="-222727" r="-10072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222727" r="-727" b="-3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RrSD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338095" r="-727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238961" r="-727" b="-68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9091" t="-501923" r="-100727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501923" r="-727" b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2AB52E4D-46B4-D9ED-C1A0-3A95509CC63B}"/>
              </a:ext>
            </a:extLst>
          </p:cNvPr>
          <p:cNvSpPr/>
          <p:nvPr/>
        </p:nvSpPr>
        <p:spPr>
          <a:xfrm>
            <a:off x="8366759" y="3810000"/>
            <a:ext cx="3520439" cy="54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BAF7EE1-6B7A-C6C1-3AEF-82FFA3DAC5E1}"/>
              </a:ext>
            </a:extLst>
          </p:cNvPr>
          <p:cNvSpPr/>
          <p:nvPr/>
        </p:nvSpPr>
        <p:spPr>
          <a:xfrm>
            <a:off x="414035" y="3810000"/>
            <a:ext cx="988045" cy="5410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ent-Up Arrow 2">
            <a:hlinkClick r:id="rId3" action="ppaction://hlinksldjump"/>
            <a:extLst>
              <a:ext uri="{FF2B5EF4-FFF2-40B4-BE49-F238E27FC236}">
                <a16:creationId xmlns:a16="http://schemas.microsoft.com/office/drawing/2014/main" id="{DC5D6551-FAB9-B852-5A72-1C21B223EEFC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0180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/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𝑅𝑟𝑆𝐷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𝑤h𝑒𝑟𝑒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𝑒𝑚𝑙𝑛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𝑒𝑑𝑙𝑛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𝑑𝑙𝑛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𝑅𝑟𝑆𝐷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𝑅𝑟𝑆𝐷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681E4038-BD7D-8259-38FE-329F2336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Upper bound lemma</a:t>
            </a:r>
          </a:p>
        </p:txBody>
      </p:sp>
      <p:sp>
        <p:nvSpPr>
          <p:cNvPr id="2" name="Bent-Up Arrow 1">
            <a:hlinkClick r:id="rId3" action="ppaction://hlinksldjump"/>
            <a:extLst>
              <a:ext uri="{FF2B5EF4-FFF2-40B4-BE49-F238E27FC236}">
                <a16:creationId xmlns:a16="http://schemas.microsoft.com/office/drawing/2014/main" id="{55A8F601-1F88-7921-AC63-5BF17BB09747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58771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agenda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0B18642-F08D-267B-B7CB-B73D4AFF1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1711"/>
                <a:ext cx="5972033" cy="4534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Summary of best known results on group testing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Non-adaptive randomized algorithm for general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ffectLst/>
                  </a:rPr>
                  <a:t>The knowledge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IS crucial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ffectLst/>
                  </a:rPr>
                  <a:t>Randomness CAN make our lives better.</a:t>
                </a:r>
              </a:p>
              <a:p>
                <a:r>
                  <a:rPr lang="en-US" dirty="0"/>
                  <a:t>Adaptive randomized algorithm to determine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0B18642-F08D-267B-B7CB-B73D4AFF1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1711"/>
                <a:ext cx="5972033" cy="4534232"/>
              </a:xfrm>
              <a:blipFill>
                <a:blip r:embed="rId2"/>
                <a:stretch>
                  <a:fillRect l="-1839" t="-2151" r="-1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5B03BFA-42E5-C84C-DE3D-168140BF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83" y="1531711"/>
            <a:ext cx="43434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72762B-5BEB-AE58-4E80-97AABAA0F120}"/>
              </a:ext>
            </a:extLst>
          </p:cNvPr>
          <p:cNvSpPr txBox="1"/>
          <p:nvPr/>
        </p:nvSpPr>
        <p:spPr>
          <a:xfrm>
            <a:off x="8602442" y="38766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66492-58E7-2E98-BF43-9900D1910DED}"/>
                  </a:ext>
                </a:extLst>
              </p:cNvPr>
              <p:cNvSpPr txBox="1"/>
              <p:nvPr/>
            </p:nvSpPr>
            <p:spPr>
              <a:xfrm>
                <a:off x="8541129" y="2638660"/>
                <a:ext cx="3410987" cy="830997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6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600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4466492-58E7-2E98-BF43-9900D191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1129" y="2638660"/>
                <a:ext cx="3410987" cy="830997"/>
              </a:xfrm>
              <a:prstGeom prst="rect">
                <a:avLst/>
              </a:prstGeom>
              <a:blipFill>
                <a:blip r:embed="rId2"/>
                <a:stretch>
                  <a:fillRect l="-741" t="-1493" r="-1481" b="-5970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15">
            <a:extLst>
              <a:ext uri="{FF2B5EF4-FFF2-40B4-BE49-F238E27FC236}">
                <a16:creationId xmlns:a16="http://schemas.microsoft.com/office/drawing/2014/main" id="{48CA9277-971F-F664-F31A-F3376A4E9E9E}"/>
              </a:ext>
            </a:extLst>
          </p:cNvPr>
          <p:cNvGraphicFramePr>
            <a:graphicFrameLocks noGrp="1"/>
          </p:cNvGraphicFramePr>
          <p:nvPr/>
        </p:nvGraphicFramePr>
        <p:xfrm>
          <a:off x="8677474" y="706150"/>
          <a:ext cx="2680659" cy="1740089"/>
        </p:xfrm>
        <a:graphic>
          <a:graphicData uri="http://schemas.openxmlformats.org/drawingml/2006/table">
            <a:tbl>
              <a:tblPr firstRow="1" bandRow="1"/>
              <a:tblGrid>
                <a:gridCol w="268065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05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642809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8D9BE1-9A5B-DB75-B545-350E59EA9FE7}"/>
                  </a:ext>
                </a:extLst>
              </p:cNvPr>
              <p:cNvSpPr/>
              <p:nvPr/>
            </p:nvSpPr>
            <p:spPr>
              <a:xfrm>
                <a:off x="331213" y="194768"/>
                <a:ext cx="5605555" cy="96379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indicator for a good row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- the number of the good rows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8D9BE1-9A5B-DB75-B545-350E59EA9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" y="194768"/>
                <a:ext cx="5605555" cy="963799"/>
              </a:xfrm>
              <a:prstGeom prst="roundRect">
                <a:avLst/>
              </a:prstGeom>
              <a:blipFill>
                <a:blip r:embed="rId3"/>
                <a:stretch>
                  <a:fillRect b="-6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7AFDF56-27C8-0908-8858-75ED142BCE62}"/>
                  </a:ext>
                </a:extLst>
              </p:cNvPr>
              <p:cNvSpPr/>
              <p:nvPr/>
            </p:nvSpPr>
            <p:spPr>
              <a:xfrm>
                <a:off x="331213" y="1247560"/>
                <a:ext cx="3319555" cy="76274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0≤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7AFDF56-27C8-0908-8858-75ED142BC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" y="1247560"/>
                <a:ext cx="3319555" cy="7627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FBDAB62-ED03-2719-8624-2E9C75273FBA}"/>
                  </a:ext>
                </a:extLst>
              </p:cNvPr>
              <p:cNvSpPr/>
              <p:nvPr/>
            </p:nvSpPr>
            <p:spPr>
              <a:xfrm>
                <a:off x="4064807" y="1279156"/>
                <a:ext cx="2660339" cy="76274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𝒎</m:t>
                                  </m:r>
                                </m:e>
                                <m:sup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FBDAB62-ED03-2719-8624-2E9C75273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07" y="1279156"/>
                <a:ext cx="2660339" cy="76274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CA3AEABE-0172-5B52-31A4-090BBB9DFCFA}"/>
              </a:ext>
            </a:extLst>
          </p:cNvPr>
          <p:cNvSpPr/>
          <p:nvPr/>
        </p:nvSpPr>
        <p:spPr>
          <a:xfrm>
            <a:off x="3577793" y="1450316"/>
            <a:ext cx="538378" cy="37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FE3AB3A-630B-93BA-FDF1-4805F1EB3F77}"/>
                  </a:ext>
                </a:extLst>
              </p:cNvPr>
              <p:cNvSpPr/>
              <p:nvPr/>
            </p:nvSpPr>
            <p:spPr>
              <a:xfrm>
                <a:off x="3542855" y="2322408"/>
                <a:ext cx="3769135" cy="970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FE3AB3A-630B-93BA-FDF1-4805F1EB3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55" y="2322408"/>
                <a:ext cx="3769135" cy="970446"/>
              </a:xfrm>
              <a:prstGeom prst="roundRect">
                <a:avLst/>
              </a:prstGeom>
              <a:blipFill>
                <a:blip r:embed="rId6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DE58E-73CA-BBCC-1B17-010D5A49B4B2}"/>
                  </a:ext>
                </a:extLst>
              </p:cNvPr>
              <p:cNvSpPr/>
              <p:nvPr/>
            </p:nvSpPr>
            <p:spPr>
              <a:xfrm>
                <a:off x="331213" y="2695480"/>
                <a:ext cx="2735580" cy="970446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DE58E-73CA-BBCC-1B17-010D5A49B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" y="2695480"/>
                <a:ext cx="2735580" cy="970446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7682AB0D-AF4F-BD26-0ACF-C6930BC26D81}"/>
              </a:ext>
            </a:extLst>
          </p:cNvPr>
          <p:cNvSpPr/>
          <p:nvPr/>
        </p:nvSpPr>
        <p:spPr>
          <a:xfrm>
            <a:off x="2939997" y="3151982"/>
            <a:ext cx="538378" cy="37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0B94AB-972E-5128-915B-695A2546D15C}"/>
              </a:ext>
            </a:extLst>
          </p:cNvPr>
          <p:cNvGrpSpPr/>
          <p:nvPr/>
        </p:nvGrpSpPr>
        <p:grpSpPr>
          <a:xfrm>
            <a:off x="8459734" y="3796070"/>
            <a:ext cx="3573780" cy="2982992"/>
            <a:chOff x="7734300" y="511317"/>
            <a:chExt cx="3573780" cy="29829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6D698D-821E-67BA-65F8-624AC9919BFD}"/>
                </a:ext>
              </a:extLst>
            </p:cNvPr>
            <p:cNvGrpSpPr/>
            <p:nvPr/>
          </p:nvGrpSpPr>
          <p:grpSpPr>
            <a:xfrm>
              <a:off x="7734300" y="880649"/>
              <a:ext cx="3573780" cy="2613660"/>
              <a:chOff x="8282940" y="815340"/>
              <a:chExt cx="3573780" cy="26136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5F2DC2-C7FB-EC78-599A-15F776156D62}"/>
                  </a:ext>
                </a:extLst>
              </p:cNvPr>
              <p:cNvSpPr/>
              <p:nvPr/>
            </p:nvSpPr>
            <p:spPr>
              <a:xfrm>
                <a:off x="8282940" y="815340"/>
                <a:ext cx="3573779" cy="26136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35E07F-704C-5399-373D-DF214649C6C7}"/>
                  </a:ext>
                </a:extLst>
              </p:cNvPr>
              <p:cNvSpPr/>
              <p:nvPr/>
            </p:nvSpPr>
            <p:spPr>
              <a:xfrm>
                <a:off x="8282940" y="1594473"/>
                <a:ext cx="3573780" cy="2952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8008206-A770-3AD4-F246-78CA16CE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0" y="815340"/>
                <a:ext cx="0" cy="261366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D572E21-56B6-9BA3-E6EA-106494CA8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7460" y="815340"/>
                <a:ext cx="0" cy="261366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12E0A4-38E1-8F21-AD1F-396A087B5B21}"/>
                  </a:ext>
                </a:extLst>
              </p:cNvPr>
              <p:cNvSpPr txBox="1"/>
              <p:nvPr/>
            </p:nvSpPr>
            <p:spPr>
              <a:xfrm>
                <a:off x="9097207" y="1557451"/>
                <a:ext cx="1111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/>
                  <a:t>0  ….       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8E2E19-4EBE-15D4-8A5C-69602719E34A}"/>
                    </a:ext>
                  </a:extLst>
                </p:cNvPr>
                <p:cNvSpPr txBox="1"/>
                <p:nvPr/>
              </p:nvSpPr>
              <p:spPr>
                <a:xfrm>
                  <a:off x="8607141" y="511317"/>
                  <a:ext cx="994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8E2E19-4EBE-15D4-8A5C-69602719E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07141" y="511317"/>
                  <a:ext cx="994054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" name="Connector: Curved 12">
            <a:extLst>
              <a:ext uri="{FF2B5EF4-FFF2-40B4-BE49-F238E27FC236}">
                <a16:creationId xmlns:a16="http://schemas.microsoft.com/office/drawing/2014/main" id="{03F92FC9-5A38-5873-B14E-737D64336B34}"/>
              </a:ext>
            </a:extLst>
          </p:cNvPr>
          <p:cNvCxnSpPr>
            <a:cxnSpLocks/>
            <a:endCxn id="4" idx="0"/>
          </p:cNvCxnSpPr>
          <p:nvPr/>
        </p:nvCxnSpPr>
        <p:spPr>
          <a:xfrm rot="16200000" flipH="1">
            <a:off x="9380702" y="1772739"/>
            <a:ext cx="1368940" cy="362902"/>
          </a:xfrm>
          <a:prstGeom prst="curvedConnector3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2A4B49B1-358D-7DB1-3DEB-493FDAB2CAC3}"/>
              </a:ext>
            </a:extLst>
          </p:cNvPr>
          <p:cNvSpPr/>
          <p:nvPr/>
        </p:nvSpPr>
        <p:spPr>
          <a:xfrm>
            <a:off x="1090980" y="3129654"/>
            <a:ext cx="1089250" cy="4571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B0E5A9C-80D5-01D2-4E44-2F14094858EB}"/>
                  </a:ext>
                </a:extLst>
              </p:cNvPr>
              <p:cNvSpPr/>
              <p:nvPr/>
            </p:nvSpPr>
            <p:spPr>
              <a:xfrm>
                <a:off x="3542855" y="3346194"/>
                <a:ext cx="3769135" cy="7100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]≥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B0E5A9C-80D5-01D2-4E44-2F140948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55" y="3346194"/>
                <a:ext cx="3769135" cy="710055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D92FF6F-F6C2-061F-9BAB-9712E81577C1}"/>
                  </a:ext>
                </a:extLst>
              </p:cNvPr>
              <p:cNvSpPr/>
              <p:nvPr/>
            </p:nvSpPr>
            <p:spPr>
              <a:xfrm>
                <a:off x="259100" y="4334358"/>
                <a:ext cx="4413514" cy="102668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indicates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indicates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D92FF6F-F6C2-061F-9BAB-9712E8157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0" y="4334358"/>
                <a:ext cx="4413514" cy="102668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DBCDBB-51ED-E965-740A-C931FBC73A7D}"/>
              </a:ext>
            </a:extLst>
          </p:cNvPr>
          <p:cNvSpPr/>
          <p:nvPr/>
        </p:nvSpPr>
        <p:spPr>
          <a:xfrm>
            <a:off x="331213" y="4089527"/>
            <a:ext cx="1021080" cy="389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0815C47-76AD-D89D-7DB0-2949E14864D7}"/>
                  </a:ext>
                </a:extLst>
              </p:cNvPr>
              <p:cNvSpPr/>
              <p:nvPr/>
            </p:nvSpPr>
            <p:spPr>
              <a:xfrm>
                <a:off x="307347" y="5657666"/>
                <a:ext cx="5987139" cy="10134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unc>
                            <m:funcPr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𝐏𝐫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1" i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𝐏𝐫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1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𝑩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sz="18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18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𝑨</m:t>
                                          </m:r>
                                          <m:r>
                                            <a:rPr lang="en-US" sz="1800" b="1" i="1" smtClean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𝜹</m:t>
                                  </m:r>
                                </m:e>
                              </m:func>
                            </m:e>
                          </m:func>
                        </m:e>
                      </m:func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0815C47-76AD-D89D-7DB0-2949E1486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7" y="5657666"/>
                <a:ext cx="5987139" cy="101346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EB2965-BC4A-09DE-1102-9ECBEF0158C8}"/>
              </a:ext>
            </a:extLst>
          </p:cNvPr>
          <p:cNvSpPr/>
          <p:nvPr/>
        </p:nvSpPr>
        <p:spPr>
          <a:xfrm>
            <a:off x="450900" y="5462933"/>
            <a:ext cx="1021080" cy="3894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2" name="Bent-Up Arrow 1">
            <a:hlinkClick r:id="rId12" action="ppaction://hlinksldjump"/>
            <a:extLst>
              <a:ext uri="{FF2B5EF4-FFF2-40B4-BE49-F238E27FC236}">
                <a16:creationId xmlns:a16="http://schemas.microsoft.com/office/drawing/2014/main" id="{3F8D8882-594F-6CF0-A914-E6860B1B576B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96768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CA4A37D-1934-1CD6-6421-DFD62C1940CD}"/>
                  </a:ext>
                </a:extLst>
              </p:cNvPr>
              <p:cNvSpPr/>
              <p:nvPr/>
            </p:nvSpPr>
            <p:spPr>
              <a:xfrm>
                <a:off x="519251" y="975176"/>
                <a:ext cx="6855819" cy="229362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 </m:t>
                                  </m:r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func>
                                <m:func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8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≤</m:t>
                                      </m:r>
                                      <m:d>
                                        <m:d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en-US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sSup>
                                                    <m:sSupPr>
                                                      <m:ctrlPr>
                                                        <a:rPr lang="en-US" sz="18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18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𝑚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1800" b="0" i="1" smtClean="0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p>
                                                </m:num>
                                                <m:den>
                                                  <m:r>
                                                    <a:rPr lang="en-US" sz="1800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d>
                                      <m:r>
                                        <a:rPr lang="en-US" sz="1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</m:e>
                      </m:func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d>
                                <m:d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…&lt;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b="0" i="1" smtClean="0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⋅</m:t>
                                  </m:r>
                                  <m:f>
                                    <m:f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num>
                                    <m:den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6CA4A37D-1934-1CD6-6421-DFD62C194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251" y="975176"/>
                <a:ext cx="6855819" cy="229362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905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723AA3C-10F8-01B5-894D-B8CAA65608D8}"/>
                  </a:ext>
                </a:extLst>
              </p:cNvPr>
              <p:cNvSpPr/>
              <p:nvPr/>
            </p:nvSpPr>
            <p:spPr>
              <a:xfrm>
                <a:off x="7791450" y="1543050"/>
                <a:ext cx="3787140" cy="9753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2/</m:t>
                              </m:r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</m:func>
                        </m:e>
                      </m:rad>
                    </m:oMath>
                  </m:oMathPara>
                </a14:m>
                <a:endParaRPr lang="en-IL" sz="2400" i="1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C723AA3C-10F8-01B5-894D-B8CAA65608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1450" y="1543050"/>
                <a:ext cx="3787140" cy="97536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F24DCDD1-589B-05D8-0CF3-A88099864A58}"/>
                  </a:ext>
                </a:extLst>
              </p:cNvPr>
              <p:cNvSpPr/>
              <p:nvPr/>
            </p:nvSpPr>
            <p:spPr>
              <a:xfrm>
                <a:off x="268880" y="695049"/>
                <a:ext cx="1788519" cy="5602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e>
                      </m:func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F24DCDD1-589B-05D8-0CF3-A88099864A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80" y="695049"/>
                <a:ext cx="1788519" cy="560254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F6BE1E88-FF91-BB91-C097-ADD6BA32214C}"/>
              </a:ext>
            </a:extLst>
          </p:cNvPr>
          <p:cNvSpPr/>
          <p:nvPr/>
        </p:nvSpPr>
        <p:spPr>
          <a:xfrm>
            <a:off x="6853100" y="1870526"/>
            <a:ext cx="1043940" cy="5029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4ACA5BF-4946-F394-8091-F8A05D42E922}"/>
                  </a:ext>
                </a:extLst>
              </p:cNvPr>
              <p:cNvSpPr/>
              <p:nvPr/>
            </p:nvSpPr>
            <p:spPr>
              <a:xfrm>
                <a:off x="563066" y="3735659"/>
                <a:ext cx="9165769" cy="97536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func>
                                <m:funcPr>
                                  <m:ctrlPr>
                                    <a:rPr lang="en-US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𝐵</m:t>
                                      </m:r>
                                    </m:e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e>
                                      </m:acc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type m:val="lin"/>
                                              <m:ctrlP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−1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num>
                                            <m:den>
                                              <m:d>
                                                <m:d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m>
                                                    <m:mPr>
                                                      <m:mcs>
                                                        <m:mc>
                                                          <m:mcPr>
                                                            <m:count m:val="1"/>
                                                            <m:mcJc m:val="center"/>
                                                          </m:mcPr>
                                                        </m:mc>
                                                      </m:mcs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tx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mPr>
                                                    <m:mr>
                                                      <m:e>
                                                        <m:r>
                                                          <m:rPr>
                                                            <m:brk m:alnAt="7"/>
                                                          </m:rP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𝑛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−</m:t>
                                                        </m:r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𝑑</m:t>
                                                        </m:r>
                                                      </m:e>
                                                    </m:mr>
                                                    <m:mr>
                                                      <m:e>
                                                        <m:r>
                                                          <a:rPr lang="en-US" i="1">
                                                            <a:solidFill>
                                                              <a:schemeClr val="tx1"/>
                                                            </a:solidFill>
                                                            <a:latin typeface="Cambria Math" panose="02040503050406030204" pitchFamily="18" charset="0"/>
                                                            <a:ea typeface="Cambria Math" panose="02040503050406030204" pitchFamily="18" charset="0"/>
                                                          </a:rPr>
                                                          <m:t>𝑟</m:t>
                                                        </m:r>
                                                      </m:e>
                                                    </m:mr>
                                                  </m:m>
                                                </m:e>
                                              </m:d>
                                              <m:r>
                                                <a:rPr lang="en-US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sup>
                                      </m:sSup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den>
                                      </m:f>
                                      <m:r>
                                        <a:rPr lang="en-US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</m:e>
                                  </m:d>
                                </m:e>
                              </m:func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sup>
                          </m:s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num>
                            <m:den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  <m:sup/>
                      </m:sSup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4ACA5BF-4946-F394-8091-F8A05D42E92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66" y="3735659"/>
                <a:ext cx="9165769" cy="975360"/>
              </a:xfrm>
              <a:prstGeom prst="roundRect">
                <a:avLst/>
              </a:prstGeom>
              <a:blipFill>
                <a:blip r:embed="rId5"/>
                <a:stretch>
                  <a:fillRect t="-16456" b="-62025"/>
                </a:stretch>
              </a:blipFill>
              <a:ln w="1905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3974BDB-976C-4AA0-2F94-F6CA53BFD07B}"/>
                  </a:ext>
                </a:extLst>
              </p:cNvPr>
              <p:cNvSpPr/>
              <p:nvPr/>
            </p:nvSpPr>
            <p:spPr>
              <a:xfrm>
                <a:off x="154581" y="3429000"/>
                <a:ext cx="2017119" cy="47987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acc>
                                <m:accPr>
                                  <m:chr m:val="̅"/>
                                  <m:ctrlP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  <m:r>
                                    <a:rPr lang="en-US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acc>
                            </m:e>
                          </m:d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𝜹</m:t>
                          </m:r>
                        </m:e>
                      </m:func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E3974BDB-976C-4AA0-2F94-F6CA53BFD0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581" y="3429000"/>
                <a:ext cx="2017119" cy="47987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1B83F2AB-A3CF-88EC-C0C5-46C918AC2614}"/>
                  </a:ext>
                </a:extLst>
              </p:cNvPr>
              <p:cNvSpPr/>
              <p:nvPr/>
            </p:nvSpPr>
            <p:spPr>
              <a:xfrm>
                <a:off x="7686944" y="2984058"/>
                <a:ext cx="3115490" cy="472256"/>
              </a:xfrm>
              <a:prstGeom prst="wedgeRoundRectCallout">
                <a:avLst>
                  <a:gd name="adj1" fmla="val -46301"/>
                  <a:gd name="adj2" fmla="val 205616"/>
                  <a:gd name="adj3" fmla="val 16667"/>
                </a:avLst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1B83F2AB-A3CF-88EC-C0C5-46C918AC26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944" y="2984058"/>
                <a:ext cx="3115490" cy="472256"/>
              </a:xfrm>
              <a:prstGeom prst="wedgeRoundRectCallout">
                <a:avLst>
                  <a:gd name="adj1" fmla="val -46301"/>
                  <a:gd name="adj2" fmla="val 205616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5B9D4D9-0E10-FAC9-B11C-2B60B435D6B5}"/>
                  </a:ext>
                </a:extLst>
              </p:cNvPr>
              <p:cNvSpPr/>
              <p:nvPr/>
            </p:nvSpPr>
            <p:spPr>
              <a:xfrm>
                <a:off x="2895600" y="5089792"/>
                <a:ext cx="2468880" cy="168420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func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IL" sz="2400" i="1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5B9D4D9-0E10-FAC9-B11C-2B60B435D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089792"/>
                <a:ext cx="2468880" cy="1684204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Arrow 10">
            <a:extLst>
              <a:ext uri="{FF2B5EF4-FFF2-40B4-BE49-F238E27FC236}">
                <a16:creationId xmlns:a16="http://schemas.microsoft.com/office/drawing/2014/main" id="{A6AE147A-AAA7-3E6C-07A6-950AD4249733}"/>
              </a:ext>
            </a:extLst>
          </p:cNvPr>
          <p:cNvSpPr/>
          <p:nvPr/>
        </p:nvSpPr>
        <p:spPr>
          <a:xfrm rot="5400000">
            <a:off x="3834220" y="4673602"/>
            <a:ext cx="591640" cy="5029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7291967-8917-64E5-672A-C9200174EC95}"/>
                  </a:ext>
                </a:extLst>
              </p:cNvPr>
              <p:cNvSpPr/>
              <p:nvPr/>
            </p:nvSpPr>
            <p:spPr>
              <a:xfrm>
                <a:off x="6349365" y="5089792"/>
                <a:ext cx="2884170" cy="164266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func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IL" sz="2400" i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IL" sz="2400" i="1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7291967-8917-64E5-672A-C9200174E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9365" y="5089792"/>
                <a:ext cx="2884170" cy="1642662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A4983A2A-7594-10E8-03BB-F66A3B611AA0}"/>
              </a:ext>
            </a:extLst>
          </p:cNvPr>
          <p:cNvSpPr/>
          <p:nvPr/>
        </p:nvSpPr>
        <p:spPr>
          <a:xfrm>
            <a:off x="5305425" y="5733774"/>
            <a:ext cx="1043940" cy="50292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Bent-Up Arrow 13">
            <a:hlinkClick r:id="rId10" action="ppaction://hlinksldjump"/>
            <a:extLst>
              <a:ext uri="{FF2B5EF4-FFF2-40B4-BE49-F238E27FC236}">
                <a16:creationId xmlns:a16="http://schemas.microsoft.com/office/drawing/2014/main" id="{03A00B46-FCE6-4387-3508-BF3A1E222341}"/>
              </a:ext>
            </a:extLst>
          </p:cNvPr>
          <p:cNvSpPr/>
          <p:nvPr/>
        </p:nvSpPr>
        <p:spPr>
          <a:xfrm>
            <a:off x="11719346" y="6413800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920192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3" grpId="0" animBg="1"/>
      <p:bldP spid="6" grpId="0" animBg="1"/>
      <p:bldP spid="8" grpId="0" animBg="1"/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/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𝐿𝑒𝑡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𝑅𝑟𝑆𝐷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𝑑𝑒𝑠𝑖𝑔𝑛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/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𝑙𝑒𝑎𝑠𝑡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𝑠𝑢𝑐𝑐𝑒𝑠𝑠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𝑚𝑢𝑠𝑡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𝑅𝑟𝑆𝐷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𝑅𝑟𝑆𝐷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681E4038-BD7D-8259-38FE-329F2336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Lower bound lemma</a:t>
            </a:r>
          </a:p>
        </p:txBody>
      </p:sp>
      <p:sp>
        <p:nvSpPr>
          <p:cNvPr id="2" name="Bent-Up Arrow 1">
            <a:hlinkClick r:id="rId3" action="ppaction://hlinksldjump"/>
            <a:extLst>
              <a:ext uri="{FF2B5EF4-FFF2-40B4-BE49-F238E27FC236}">
                <a16:creationId xmlns:a16="http://schemas.microsoft.com/office/drawing/2014/main" id="{B0359DCA-F750-7183-1C9A-9AC087758248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7112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8D9BE1-9A5B-DB75-B545-350E59EA9FE7}"/>
                  </a:ext>
                </a:extLst>
              </p:cNvPr>
              <p:cNvSpPr/>
              <p:nvPr/>
            </p:nvSpPr>
            <p:spPr>
              <a:xfrm>
                <a:off x="331213" y="194768"/>
                <a:ext cx="5605555" cy="963799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indicator for a good row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- the number of the good rows in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318D9BE1-9A5B-DB75-B545-350E59EA9F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" y="194768"/>
                <a:ext cx="5605555" cy="963799"/>
              </a:xfrm>
              <a:prstGeom prst="roundRect">
                <a:avLst/>
              </a:prstGeom>
              <a:blipFill>
                <a:blip r:embed="rId2"/>
                <a:stretch>
                  <a:fillRect b="-615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7AFDF56-27C8-0908-8858-75ED142BCE62}"/>
                  </a:ext>
                </a:extLst>
              </p:cNvPr>
              <p:cNvSpPr/>
              <p:nvPr/>
            </p:nvSpPr>
            <p:spPr>
              <a:xfrm>
                <a:off x="331213" y="1247560"/>
                <a:ext cx="3319555" cy="76274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 0≤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17AFDF56-27C8-0908-8858-75ED142BC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13" y="1247560"/>
                <a:ext cx="3319555" cy="76274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FBDAB62-ED03-2719-8624-2E9C75273FBA}"/>
                  </a:ext>
                </a:extLst>
              </p:cNvPr>
              <p:cNvSpPr/>
              <p:nvPr/>
            </p:nvSpPr>
            <p:spPr>
              <a:xfrm>
                <a:off x="4064807" y="1211907"/>
                <a:ext cx="3227996" cy="105716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IL" b="1" dirty="0">
                  <a:solidFill>
                    <a:schemeClr val="bg1"/>
                  </a:solidFill>
                </a:endParaRPr>
              </a:p>
              <a:p>
                <a:pPr algn="ctr"/>
                <a:endParaRPr lang="en-IL" b="1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,  </m:t>
                      </m:r>
                      <m:sSup>
                        <m:sSup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den>
                          </m:f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FBDAB62-ED03-2719-8624-2E9C75273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4807" y="1211907"/>
                <a:ext cx="3227996" cy="1057161"/>
              </a:xfrm>
              <a:prstGeom prst="roundRect">
                <a:avLst/>
              </a:prstGeom>
              <a:blipFill>
                <a:blip r:embed="rId4"/>
                <a:stretch>
                  <a:fillRect b="-235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CA3AEABE-0172-5B52-31A4-090BBB9DFCFA}"/>
              </a:ext>
            </a:extLst>
          </p:cNvPr>
          <p:cNvSpPr/>
          <p:nvPr/>
        </p:nvSpPr>
        <p:spPr>
          <a:xfrm>
            <a:off x="3577793" y="1450316"/>
            <a:ext cx="538378" cy="37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FE3AB3A-630B-93BA-FDF1-4805F1EB3F77}"/>
                  </a:ext>
                </a:extLst>
              </p:cNvPr>
              <p:cNvSpPr/>
              <p:nvPr/>
            </p:nvSpPr>
            <p:spPr>
              <a:xfrm>
                <a:off x="3542855" y="2322408"/>
                <a:ext cx="3769135" cy="97044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e>
                          </m:d>
                        </m:e>
                      </m:func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𝒅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mr>
                              </m:m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US" sz="1800" b="1" i="1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800" b="1" i="1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18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800" b="1" i="1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𝒓</m:t>
                                    </m:r>
                                  </m:e>
                                </m:mr>
                              </m:m>
                            </m:e>
                          </m:d>
                        </m:den>
                      </m:f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FE3AB3A-630B-93BA-FDF1-4805F1EB3F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55" y="2322408"/>
                <a:ext cx="3769135" cy="970446"/>
              </a:xfrm>
              <a:prstGeom prst="roundRect">
                <a:avLst/>
              </a:prstGeom>
              <a:blipFill>
                <a:blip r:embed="rId5"/>
                <a:stretch>
                  <a:fillRect b="-256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DE58E-73CA-BBCC-1B17-010D5A49B4B2}"/>
                  </a:ext>
                </a:extLst>
              </p:cNvPr>
              <p:cNvSpPr/>
              <p:nvPr/>
            </p:nvSpPr>
            <p:spPr>
              <a:xfrm>
                <a:off x="355239" y="2322408"/>
                <a:ext cx="2823467" cy="1269258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173DE58E-73CA-BBCC-1B17-010D5A49B4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239" y="2322408"/>
                <a:ext cx="2823467" cy="1269258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ight Arrow 12">
            <a:extLst>
              <a:ext uri="{FF2B5EF4-FFF2-40B4-BE49-F238E27FC236}">
                <a16:creationId xmlns:a16="http://schemas.microsoft.com/office/drawing/2014/main" id="{7682AB0D-AF4F-BD26-0ACF-C6930BC26D81}"/>
              </a:ext>
            </a:extLst>
          </p:cNvPr>
          <p:cNvSpPr/>
          <p:nvPr/>
        </p:nvSpPr>
        <p:spPr>
          <a:xfrm>
            <a:off x="3004476" y="2658823"/>
            <a:ext cx="538378" cy="37901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60078-839E-3F85-C389-03A1EC5A265F}"/>
              </a:ext>
            </a:extLst>
          </p:cNvPr>
          <p:cNvGrpSpPr/>
          <p:nvPr/>
        </p:nvGrpSpPr>
        <p:grpSpPr>
          <a:xfrm>
            <a:off x="8177794" y="446008"/>
            <a:ext cx="3573780" cy="2982992"/>
            <a:chOff x="8177794" y="446008"/>
            <a:chExt cx="3573780" cy="298299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6D698D-821E-67BA-65F8-624AC9919BFD}"/>
                </a:ext>
              </a:extLst>
            </p:cNvPr>
            <p:cNvGrpSpPr/>
            <p:nvPr/>
          </p:nvGrpSpPr>
          <p:grpSpPr>
            <a:xfrm>
              <a:off x="8177794" y="815340"/>
              <a:ext cx="3573780" cy="2613660"/>
              <a:chOff x="8282940" y="815340"/>
              <a:chExt cx="3573780" cy="261366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65F2DC2-C7FB-EC78-599A-15F776156D62}"/>
                  </a:ext>
                </a:extLst>
              </p:cNvPr>
              <p:cNvSpPr/>
              <p:nvPr/>
            </p:nvSpPr>
            <p:spPr>
              <a:xfrm>
                <a:off x="8282940" y="815340"/>
                <a:ext cx="3573779" cy="2613660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635E07F-704C-5399-373D-DF214649C6C7}"/>
                  </a:ext>
                </a:extLst>
              </p:cNvPr>
              <p:cNvSpPr/>
              <p:nvPr/>
            </p:nvSpPr>
            <p:spPr>
              <a:xfrm>
                <a:off x="8282940" y="1594473"/>
                <a:ext cx="3573780" cy="29528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8008206-A770-3AD4-F246-78CA16CE52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44000" y="815340"/>
                <a:ext cx="0" cy="261366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D572E21-56B6-9BA3-E6EA-106494CA80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157460" y="815340"/>
                <a:ext cx="0" cy="2613660"/>
              </a:xfrm>
              <a:prstGeom prst="lin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A12E0A4-38E1-8F21-AD1F-396A087B5B21}"/>
                  </a:ext>
                </a:extLst>
              </p:cNvPr>
              <p:cNvSpPr txBox="1"/>
              <p:nvPr/>
            </p:nvSpPr>
            <p:spPr>
              <a:xfrm>
                <a:off x="9097207" y="1557451"/>
                <a:ext cx="11112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L" dirty="0"/>
                  <a:t>0  ….       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8E2E19-4EBE-15D4-8A5C-69602719E34A}"/>
                    </a:ext>
                  </a:extLst>
                </p:cNvPr>
                <p:cNvSpPr txBox="1"/>
                <p:nvPr/>
              </p:nvSpPr>
              <p:spPr>
                <a:xfrm>
                  <a:off x="9050635" y="446008"/>
                  <a:ext cx="99405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AD8E2E19-4EBE-15D4-8A5C-69602719E3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50635" y="446008"/>
                  <a:ext cx="994054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B0E5A9C-80D5-01D2-4E44-2F14094858EB}"/>
                  </a:ext>
                </a:extLst>
              </p:cNvPr>
              <p:cNvSpPr/>
              <p:nvPr/>
            </p:nvSpPr>
            <p:spPr>
              <a:xfrm>
                <a:off x="3542855" y="3346194"/>
                <a:ext cx="3769135" cy="71005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𝑬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𝒎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b="1" i="1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AB0E5A9C-80D5-01D2-4E44-2F14094858E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2855" y="3346194"/>
                <a:ext cx="3769135" cy="710055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D92FF6F-F6C2-061F-9BAB-9712E81577C1}"/>
                  </a:ext>
                </a:extLst>
              </p:cNvPr>
              <p:cNvSpPr/>
              <p:nvPr/>
            </p:nvSpPr>
            <p:spPr>
              <a:xfrm>
                <a:off x="259100" y="4334358"/>
                <a:ext cx="4413514" cy="1026681"/>
              </a:xfrm>
              <a:prstGeom prst="round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indicates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sup>
                    </m:sSup>
                    <m:sSup>
                      <m:s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800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indicates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D92FF6F-F6C2-061F-9BAB-9712E8157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100" y="4334358"/>
                <a:ext cx="4413514" cy="102668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11DBCDBB-51ED-E965-740A-C931FBC73A7D}"/>
              </a:ext>
            </a:extLst>
          </p:cNvPr>
          <p:cNvSpPr/>
          <p:nvPr/>
        </p:nvSpPr>
        <p:spPr>
          <a:xfrm>
            <a:off x="331213" y="4089527"/>
            <a:ext cx="1021080" cy="3894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/>
              <a:t>Events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0815C47-76AD-D89D-7DB0-2949E14864D7}"/>
                  </a:ext>
                </a:extLst>
              </p:cNvPr>
              <p:cNvSpPr/>
              <p:nvPr/>
            </p:nvSpPr>
            <p:spPr>
              <a:xfrm>
                <a:off x="307347" y="5657666"/>
                <a:ext cx="5987139" cy="101346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’ </m:t>
                    </m:r>
                  </m:oMath>
                </a14:m>
                <a:r>
                  <a:rPr lang="en-IL" dirty="0"/>
                  <a:t>and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such that: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</m:d>
                          <m: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func>
                            <m:funcPr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800" b="1" i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𝐏𝐫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𝑩</m:t>
                                  </m:r>
                                  <m:r>
                                    <a:rPr lang="en-US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∧</m:t>
                                  </m:r>
                                  <m:r>
                                    <a:rPr lang="en-US" sz="1800" b="1" i="1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𝑨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1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1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&gt;1/3</m:t>
                      </m:r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10815C47-76AD-D89D-7DB0-2949E1486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47" y="5657666"/>
                <a:ext cx="5987139" cy="1013460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58EB2965-BC4A-09DE-1102-9ECBEF0158C8}"/>
              </a:ext>
            </a:extLst>
          </p:cNvPr>
          <p:cNvSpPr/>
          <p:nvPr/>
        </p:nvSpPr>
        <p:spPr>
          <a:xfrm>
            <a:off x="450900" y="5462933"/>
            <a:ext cx="1021080" cy="3894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L" dirty="0">
                <a:solidFill>
                  <a:schemeClr val="tx1"/>
                </a:solidFill>
              </a:rPr>
              <a:t>Target</a:t>
            </a:r>
          </a:p>
        </p:txBody>
      </p:sp>
      <p:sp>
        <p:nvSpPr>
          <p:cNvPr id="3" name="Bent-Up Arrow 2">
            <a:hlinkClick r:id="rId11" action="ppaction://hlinksldjump"/>
            <a:extLst>
              <a:ext uri="{FF2B5EF4-FFF2-40B4-BE49-F238E27FC236}">
                <a16:creationId xmlns:a16="http://schemas.microsoft.com/office/drawing/2014/main" id="{C20B0FEC-5CFC-8AD2-EEA5-27B8B1E94583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3325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68FA9DD-EE53-F7E1-2403-D06929DE6B1A}"/>
                  </a:ext>
                </a:extLst>
              </p:cNvPr>
              <p:cNvSpPr/>
              <p:nvPr/>
            </p:nvSpPr>
            <p:spPr>
              <a:xfrm>
                <a:off x="297639" y="1196947"/>
                <a:ext cx="3474718" cy="1040412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dirty="0">
                    <a:solidFill>
                      <a:schemeClr val="tx1"/>
                    </a:solidFill>
                  </a:rPr>
                  <a:t>Consider the probability: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368FA9DD-EE53-F7E1-2403-D06929DE6B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639" y="1196947"/>
                <a:ext cx="3474718" cy="1040412"/>
              </a:xfrm>
              <a:prstGeom prst="roundRect">
                <a:avLst/>
              </a:prstGeom>
              <a:blipFill>
                <a:blip r:embed="rId2"/>
                <a:stretch>
                  <a:fillRect l="-1083"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DDCE128-4254-5AE1-7BA4-352454917A59}"/>
                  </a:ext>
                </a:extLst>
              </p:cNvPr>
              <p:cNvSpPr/>
              <p:nvPr/>
            </p:nvSpPr>
            <p:spPr>
              <a:xfrm>
                <a:off x="303962" y="2390839"/>
                <a:ext cx="6164453" cy="1370562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For</a:t>
                </a:r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 {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+1, …,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8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indicator for </a:t>
                </a:r>
                <a:r>
                  <a:rPr lang="en-US" dirty="0">
                    <a:solidFill>
                      <a:schemeClr val="tx1"/>
                    </a:solidFill>
                  </a:rPr>
                  <a:t>a column that violates the disjunct condition</a:t>
                </a:r>
                <a:endParaRPr lang="en-US" sz="1800" dirty="0">
                  <a:solidFill>
                    <a:schemeClr val="tx1"/>
                  </a:solidFill>
                </a:endParaRPr>
              </a:p>
              <a:p>
                <a:endParaRPr lang="en-US" sz="18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sz="1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- the number of the “bad columns” in 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2" name="Rounded Rectangle 1">
                <a:extLst>
                  <a:ext uri="{FF2B5EF4-FFF2-40B4-BE49-F238E27FC236}">
                    <a16:creationId xmlns:a16="http://schemas.microsoft.com/office/drawing/2014/main" id="{5DDCE128-4254-5AE1-7BA4-352454917A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2" y="2390839"/>
                <a:ext cx="6164453" cy="1370562"/>
              </a:xfrm>
              <a:prstGeom prst="roundRect">
                <a:avLst/>
              </a:prstGeom>
              <a:blipFill>
                <a:blip r:embed="rId3"/>
                <a:stretch>
                  <a:fillRect b="-390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0DE4212-5E6F-3CDE-5841-D41A672A9E2D}"/>
                  </a:ext>
                </a:extLst>
              </p:cNvPr>
              <p:cNvSpPr/>
              <p:nvPr/>
            </p:nvSpPr>
            <p:spPr>
              <a:xfrm>
                <a:off x="303962" y="3927886"/>
                <a:ext cx="3723415" cy="123111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e>
                          </m:d>
                        </m:e>
                      </m:func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</m:e>
                      </m:d>
                      <m:r>
                        <a:rPr lang="en-US" sz="1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10DE4212-5E6F-3CDE-5841-D41A672A9E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2" y="3927886"/>
                <a:ext cx="3723415" cy="1231113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FD96BC64-37AE-EF4A-05B3-176AF77652FC}"/>
              </a:ext>
            </a:extLst>
          </p:cNvPr>
          <p:cNvGrpSpPr/>
          <p:nvPr/>
        </p:nvGrpSpPr>
        <p:grpSpPr>
          <a:xfrm>
            <a:off x="7787640" y="318214"/>
            <a:ext cx="4028215" cy="2982992"/>
            <a:chOff x="7787640" y="318214"/>
            <a:chExt cx="4028215" cy="2982992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E32D379-48DE-0AE9-7217-F6255768AC3B}"/>
                </a:ext>
              </a:extLst>
            </p:cNvPr>
            <p:cNvGrpSpPr/>
            <p:nvPr/>
          </p:nvGrpSpPr>
          <p:grpSpPr>
            <a:xfrm>
              <a:off x="8134727" y="363880"/>
              <a:ext cx="3681128" cy="2937326"/>
              <a:chOff x="7626952" y="556983"/>
              <a:chExt cx="3681128" cy="2937326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F6329A1-E5FA-9625-72DF-792491B5203A}"/>
                  </a:ext>
                </a:extLst>
              </p:cNvPr>
              <p:cNvGrpSpPr/>
              <p:nvPr/>
            </p:nvGrpSpPr>
            <p:grpSpPr>
              <a:xfrm>
                <a:off x="7695594" y="880649"/>
                <a:ext cx="3612486" cy="2613660"/>
                <a:chOff x="8244234" y="815340"/>
                <a:chExt cx="3612486" cy="261366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2E52C584-2EF0-A279-2B91-F45515454E39}"/>
                    </a:ext>
                  </a:extLst>
                </p:cNvPr>
                <p:cNvSpPr/>
                <p:nvPr/>
              </p:nvSpPr>
              <p:spPr>
                <a:xfrm>
                  <a:off x="8282940" y="815340"/>
                  <a:ext cx="3573779" cy="2613660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67FAA86-6545-CEF4-70B6-89253F6CB588}"/>
                    </a:ext>
                  </a:extLst>
                </p:cNvPr>
                <p:cNvSpPr/>
                <p:nvPr/>
              </p:nvSpPr>
              <p:spPr>
                <a:xfrm>
                  <a:off x="8282940" y="1490657"/>
                  <a:ext cx="3573780" cy="108602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L"/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68E29058-1005-CC8A-F75E-8032CF6BDA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235440" y="815340"/>
                  <a:ext cx="0" cy="2613660"/>
                </a:xfrm>
                <a:prstGeom prst="line">
                  <a:avLst/>
                </a:prstGeom>
                <a:ln w="127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6B687FAC-2E19-3F22-C48F-227DB6D7074C}"/>
                    </a:ext>
                  </a:extLst>
                </p:cNvPr>
                <p:cNvSpPr txBox="1"/>
                <p:nvPr/>
              </p:nvSpPr>
              <p:spPr>
                <a:xfrm>
                  <a:off x="8244234" y="1458240"/>
                  <a:ext cx="10583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L" dirty="0"/>
                    <a:t>0  ….      0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49657F7-CCA4-BDE4-3AF4-CAB20861F249}"/>
                      </a:ext>
                    </a:extLst>
                  </p:cNvPr>
                  <p:cNvSpPr txBox="1"/>
                  <p:nvPr/>
                </p:nvSpPr>
                <p:spPr>
                  <a:xfrm>
                    <a:off x="7626952" y="556983"/>
                    <a:ext cx="365150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8" name="TextBox 27">
                    <a:extLst>
                      <a:ext uri="{FF2B5EF4-FFF2-40B4-BE49-F238E27FC236}">
                        <a16:creationId xmlns:a16="http://schemas.microsoft.com/office/drawing/2014/main" id="{249657F7-CCA4-BDE4-3AF4-CAB20861F24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26952" y="556983"/>
                    <a:ext cx="365150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4855EBC-EE74-A53A-8AFC-D0B73406D04D}"/>
                </a:ext>
              </a:extLst>
            </p:cNvPr>
            <p:cNvSpPr txBox="1"/>
            <p:nvPr/>
          </p:nvSpPr>
          <p:spPr>
            <a:xfrm>
              <a:off x="8203369" y="2117557"/>
              <a:ext cx="10583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L" dirty="0"/>
                <a:t>0  ….      0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9F88A3D-E6A4-D76D-C557-0B96C44BCDCD}"/>
                    </a:ext>
                  </a:extLst>
                </p:cNvPr>
                <p:cNvSpPr txBox="1"/>
                <p:nvPr/>
              </p:nvSpPr>
              <p:spPr>
                <a:xfrm>
                  <a:off x="8499877" y="320430"/>
                  <a:ext cx="365150" cy="36711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…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79F88A3D-E6A4-D76D-C557-0B96C44BCD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99877" y="320430"/>
                  <a:ext cx="365150" cy="36711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780819-0857-6750-8ECD-CEE55D23A91D}"/>
                    </a:ext>
                  </a:extLst>
                </p:cNvPr>
                <p:cNvSpPr txBox="1"/>
                <p:nvPr/>
              </p:nvSpPr>
              <p:spPr>
                <a:xfrm>
                  <a:off x="8928919" y="363357"/>
                  <a:ext cx="265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74780819-0857-6750-8ECD-CEE55D23A9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8919" y="363357"/>
                  <a:ext cx="265656" cy="369332"/>
                </a:xfrm>
                <a:prstGeom prst="rect">
                  <a:avLst/>
                </a:prstGeom>
                <a:blipFill>
                  <a:blip r:embed="rId7"/>
                  <a:stretch>
                    <a:fillRect r="-1904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9373D8EC-84BD-6668-D9EE-7DAE48DC812E}"/>
                </a:ext>
              </a:extLst>
            </p:cNvPr>
            <p:cNvCxnSpPr/>
            <p:nvPr/>
          </p:nvCxnSpPr>
          <p:spPr>
            <a:xfrm>
              <a:off x="8134727" y="1362862"/>
              <a:ext cx="0" cy="1086021"/>
            </a:xfrm>
            <a:prstGeom prst="line">
              <a:avLst/>
            </a:prstGeom>
            <a:ln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0E018E-F189-6D91-6FFD-F96F922F0981}"/>
                    </a:ext>
                  </a:extLst>
                </p:cNvPr>
                <p:cNvSpPr txBox="1"/>
                <p:nvPr/>
              </p:nvSpPr>
              <p:spPr>
                <a:xfrm>
                  <a:off x="7787640" y="1699778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610E018E-F189-6D91-6FFD-F96F922F09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640" y="1699778"/>
                  <a:ext cx="367986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7EF0C97-31A8-10D8-EBB3-153AAC9D09EB}"/>
                </a:ext>
              </a:extLst>
            </p:cNvPr>
            <p:cNvSpPr/>
            <p:nvPr/>
          </p:nvSpPr>
          <p:spPr>
            <a:xfrm>
              <a:off x="10566503" y="687546"/>
              <a:ext cx="198120" cy="261366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304C79-70B4-FD98-4F65-D1768A47E90B}"/>
                    </a:ext>
                  </a:extLst>
                </p:cNvPr>
                <p:cNvSpPr txBox="1"/>
                <p:nvPr/>
              </p:nvSpPr>
              <p:spPr>
                <a:xfrm>
                  <a:off x="10566503" y="318214"/>
                  <a:ext cx="26565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C9304C79-70B4-FD98-4F65-D1768A47E9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66503" y="318214"/>
                  <a:ext cx="26565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4545" r="-4545" b="-1290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CF1A0EA-36E7-BF0D-289B-58B0F7922585}"/>
                    </a:ext>
                  </a:extLst>
                </p:cNvPr>
                <p:cNvSpPr txBox="1"/>
                <p:nvPr/>
              </p:nvSpPr>
              <p:spPr>
                <a:xfrm>
                  <a:off x="10541749" y="1305707"/>
                  <a:ext cx="198119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FCF1A0EA-36E7-BF0D-289B-58B0F79225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41749" y="1305707"/>
                  <a:ext cx="198119" cy="1200329"/>
                </a:xfrm>
                <a:prstGeom prst="rect">
                  <a:avLst/>
                </a:prstGeom>
                <a:blipFill>
                  <a:blip r:embed="rId10"/>
                  <a:stretch>
                    <a:fillRect r="-47059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7192D173-D060-630A-C07D-E35823D46A39}"/>
                  </a:ext>
                </a:extLst>
              </p:cNvPr>
              <p:cNvSpPr/>
              <p:nvPr/>
            </p:nvSpPr>
            <p:spPr>
              <a:xfrm>
                <a:off x="303962" y="5346896"/>
                <a:ext cx="5184025" cy="1040412"/>
              </a:xfrm>
              <a:prstGeom prst="roundRect">
                <a:avLst/>
              </a:prstGeom>
              <a:noFill/>
              <a:ln w="28575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≥1|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7192D173-D060-630A-C07D-E35823D46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962" y="5346896"/>
                <a:ext cx="5184025" cy="1040412"/>
              </a:xfrm>
              <a:prstGeom prst="roundRect">
                <a:avLst/>
              </a:prstGeom>
              <a:blipFill>
                <a:blip r:embed="rId11"/>
                <a:stretch>
                  <a:fillRect l="-730"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928A55D7-EE23-04F0-86EC-F1529C010C6E}"/>
                  </a:ext>
                </a:extLst>
              </p:cNvPr>
              <p:cNvSpPr/>
              <p:nvPr/>
            </p:nvSpPr>
            <p:spPr>
              <a:xfrm>
                <a:off x="194624" y="195725"/>
                <a:ext cx="1496169" cy="6763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1" i="1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800" b="1" i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𝐏𝐫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𝑩</m:t>
                              </m:r>
                            </m:e>
                            <m:e>
                              <m:r>
                                <a:rPr lang="en-US" sz="1800" b="1" i="1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𝑨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L" b="1" dirty="0"/>
              </a:p>
            </p:txBody>
          </p:sp>
        </mc:Choice>
        <mc:Fallback xmlns=""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928A55D7-EE23-04F0-86EC-F1529C010C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624" y="195725"/>
                <a:ext cx="1496169" cy="67630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14B528C2-7E99-AC6E-90CF-58BA46D28854}"/>
                  </a:ext>
                </a:extLst>
              </p:cNvPr>
              <p:cNvSpPr/>
              <p:nvPr/>
            </p:nvSpPr>
            <p:spPr>
              <a:xfrm>
                <a:off x="5544221" y="3898440"/>
                <a:ext cx="6511458" cy="2868339"/>
              </a:xfrm>
              <a:prstGeom prst="wedgeRoundRectCallout">
                <a:avLst>
                  <a:gd name="adj1" fmla="val -57682"/>
                  <a:gd name="adj2" fmla="val 25843"/>
                  <a:gd name="adj3" fmla="val 16667"/>
                </a:avLst>
              </a:prstGeom>
              <a:solidFill>
                <a:srgbClr val="4472C4">
                  <a:alpha val="29412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IL" dirty="0">
                    <a:solidFill>
                      <a:schemeClr val="accent1">
                        <a:lumMod val="50000"/>
                      </a:schemeClr>
                    </a:solidFill>
                  </a:rPr>
                  <a:t> are dependent, therefore, we cannot use Chernoff, use Chebyshev instead: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𝐹𝑜𝑟</m:t>
                    </m:r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…,</m:t>
                    </m:r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𝐼𝑓</m:t>
                    </m:r>
                    <m:r>
                      <a:rPr lang="en-IL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IL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𝑓𝑜𝑟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0≤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accent1">
                        <a:lumMod val="50000"/>
                      </a:schemeClr>
                    </a:solidFill>
                  </a:rPr>
                  <a:t>, then: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≥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IL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ctr"/>
                <a:r>
                  <a:rPr lang="en-IL" dirty="0">
                    <a:solidFill>
                      <a:schemeClr val="accent1">
                        <a:lumMod val="50000"/>
                      </a:schemeClr>
                    </a:solidFill>
                  </a:rPr>
                  <a:t>Where: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800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800" b="0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1800" b="0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2" name="Rounded Rectangular Callout 31">
                <a:extLst>
                  <a:ext uri="{FF2B5EF4-FFF2-40B4-BE49-F238E27FC236}">
                    <a16:creationId xmlns:a16="http://schemas.microsoft.com/office/drawing/2014/main" id="{14B528C2-7E99-AC6E-90CF-58BA46D288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4221" y="3898440"/>
                <a:ext cx="6511458" cy="2868339"/>
              </a:xfrm>
              <a:prstGeom prst="wedgeRoundRectCallout">
                <a:avLst>
                  <a:gd name="adj1" fmla="val -57682"/>
                  <a:gd name="adj2" fmla="val 25843"/>
                  <a:gd name="adj3" fmla="val 16667"/>
                </a:avLst>
              </a:prstGeom>
              <a:blipFill>
                <a:blip r:embed="rId13"/>
                <a:stretch>
                  <a:fillRect b="-447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Bent-Up Arrow 3">
            <a:hlinkClick r:id="rId14" action="ppaction://hlinksldjump"/>
            <a:extLst>
              <a:ext uri="{FF2B5EF4-FFF2-40B4-BE49-F238E27FC236}">
                <a16:creationId xmlns:a16="http://schemas.microsoft.com/office/drawing/2014/main" id="{41F0EFA2-2D31-2A15-3953-7B94A6797FBC}"/>
              </a:ext>
            </a:extLst>
          </p:cNvPr>
          <p:cNvSpPr/>
          <p:nvPr/>
        </p:nvSpPr>
        <p:spPr>
          <a:xfrm>
            <a:off x="11861503" y="6425326"/>
            <a:ext cx="289367" cy="341453"/>
          </a:xfrm>
          <a:prstGeom prst="bentUpArrow">
            <a:avLst>
              <a:gd name="adj1" fmla="val 9000"/>
              <a:gd name="adj2" fmla="val 14000"/>
              <a:gd name="adj3" fmla="val 29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5" name="Bent-Up Arrow 4">
            <a:hlinkClick r:id="rId15" action="ppaction://hlinksldjump"/>
            <a:extLst>
              <a:ext uri="{FF2B5EF4-FFF2-40B4-BE49-F238E27FC236}">
                <a16:creationId xmlns:a16="http://schemas.microsoft.com/office/drawing/2014/main" id="{491964DD-7EB7-120C-5FBB-1E695AEA74A1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4909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6" grpId="0" animBg="1"/>
      <p:bldP spid="30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9F74-05C5-874F-B228-6308DFD5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45317"/>
            <a:ext cx="10515600" cy="1325563"/>
          </a:xfrm>
        </p:spPr>
        <p:txBody>
          <a:bodyPr/>
          <a:lstStyle/>
          <a:p>
            <a:r>
              <a:rPr lang="en-US" dirty="0"/>
              <a:t>RID Upper 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ADBF-CEFA-284E-BCC3-8B6AAD66E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1470880"/>
            <a:ext cx="10515600" cy="4351338"/>
          </a:xfrm>
        </p:spPr>
        <p:txBody>
          <a:bodyPr/>
          <a:lstStyle/>
          <a:p>
            <a:r>
              <a:rPr lang="en-US" dirty="0"/>
              <a:t>Lemma: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BEBC1-ECA0-3F46-8BD5-1E3A0CE42FE7}"/>
                  </a:ext>
                </a:extLst>
              </p:cNvPr>
              <p:cNvSpPr txBox="1"/>
              <p:nvPr/>
            </p:nvSpPr>
            <p:spPr>
              <a:xfrm>
                <a:off x="899747" y="1916723"/>
                <a:ext cx="10805746" cy="448084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𝑅𝐼𝐷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𝑒𝑚𝑙𝑛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𝑒𝑑𝑙𝑛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𝑑𝑙𝑛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BEBC1-ECA0-3F46-8BD5-1E3A0CE42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47" y="1916723"/>
                <a:ext cx="10805746" cy="44808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rId3" action="ppaction://hlinksldjump"/>
            <a:extLst>
              <a:ext uri="{FF2B5EF4-FFF2-40B4-BE49-F238E27FC236}">
                <a16:creationId xmlns:a16="http://schemas.microsoft.com/office/drawing/2014/main" id="{DD1C2B44-840B-1CC4-CF4A-C180DCA428A7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16502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58C0-F664-44D3-B6AB-9CD0F1BB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 Upper Bound – Proof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0202E-34EA-4287-A1B9-A8AAFE7F3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RID random design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(the probability that a bit gets the value 0 in the design)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random variable that gets the value 1 if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good row and 0 otherwise.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the number of the good rows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0202E-34EA-4287-A1B9-A8AAFE7F3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5DDBE2-2EFA-A56D-090F-50E49CF845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274" y="4312247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5DDBE2-2EFA-A56D-090F-50E49CF84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711347"/>
                  </p:ext>
                </p:extLst>
              </p:nvPr>
            </p:nvGraphicFramePr>
            <p:xfrm>
              <a:off x="7343274" y="4312247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2963" t="-6667" r="-818519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8889" t="-6667" r="-492593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Bent-Up Arrow 3">
            <a:hlinkClick r:id="rId4" action="ppaction://hlinksldjump"/>
            <a:extLst>
              <a:ext uri="{FF2B5EF4-FFF2-40B4-BE49-F238E27FC236}">
                <a16:creationId xmlns:a16="http://schemas.microsoft.com/office/drawing/2014/main" id="{1EE6BB6E-7C70-2C16-FD54-9831FCF6C51E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71955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70B0-D28F-CA46-8389-F88774D6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 Upper Bound – Failure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B08A5-A697-B54A-B035-6C314F8D7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146" y="1509102"/>
                <a:ext cx="10515600" cy="1911106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Define the events: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indicates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indicates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B08A5-A697-B54A-B035-6C314F8D7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146" y="1509102"/>
                <a:ext cx="10515600" cy="1911106"/>
              </a:xfrm>
              <a:blipFill>
                <a:blip r:embed="rId2"/>
                <a:stretch>
                  <a:fillRect l="-965" t="-5960" b="-6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3626D-48F0-7842-AD7D-6989AC34E0F7}"/>
                  </a:ext>
                </a:extLst>
              </p:cNvPr>
              <p:cNvSpPr txBox="1"/>
              <p:nvPr/>
            </p:nvSpPr>
            <p:spPr>
              <a:xfrm>
                <a:off x="938285" y="3638903"/>
                <a:ext cx="5259992" cy="7920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3626D-48F0-7842-AD7D-6989AC34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5" y="3638903"/>
                <a:ext cx="5259992" cy="79207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F1CA93-0A3E-371F-91C9-A3971E978F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18427" y="1552934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50409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F1CA93-0A3E-371F-91C9-A3971E978F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74417"/>
                  </p:ext>
                </p:extLst>
              </p:nvPr>
            </p:nvGraphicFramePr>
            <p:xfrm>
              <a:off x="7818427" y="1552934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0000" t="-6667" r="-785714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8889" t="-6667" r="-488889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6957" t="-6667" r="-295652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9D027F-5127-BCA9-4BE5-41A3A515EC49}"/>
              </a:ext>
            </a:extLst>
          </p:cNvPr>
          <p:cNvCxnSpPr>
            <a:cxnSpLocks/>
          </p:cNvCxnSpPr>
          <p:nvPr/>
        </p:nvCxnSpPr>
        <p:spPr>
          <a:xfrm>
            <a:off x="8628499" y="2293527"/>
            <a:ext cx="0" cy="12057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0E171A5-68AD-953B-C8B0-A9C3A442CA92}"/>
              </a:ext>
            </a:extLst>
          </p:cNvPr>
          <p:cNvSpPr/>
          <p:nvPr/>
        </p:nvSpPr>
        <p:spPr>
          <a:xfrm>
            <a:off x="8389161" y="5348898"/>
            <a:ext cx="1428302" cy="467245"/>
          </a:xfrm>
          <a:prstGeom prst="wedgeRoundRectCallout">
            <a:avLst>
              <a:gd name="adj1" fmla="val 9001"/>
              <a:gd name="adj2" fmla="val -4812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rows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AE5C6-971F-2F8E-9256-73A44859A8F4}"/>
                  </a:ext>
                </a:extLst>
              </p:cNvPr>
              <p:cNvSpPr txBox="1"/>
              <p:nvPr/>
            </p:nvSpPr>
            <p:spPr>
              <a:xfrm>
                <a:off x="8389161" y="25091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AE5C6-971F-2F8E-9256-73A44859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61" y="250916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33D745-B2D8-35D8-ED35-1DA220A693A0}"/>
              </a:ext>
            </a:extLst>
          </p:cNvPr>
          <p:cNvCxnSpPr>
            <a:cxnSpLocks/>
          </p:cNvCxnSpPr>
          <p:nvPr/>
        </p:nvCxnSpPr>
        <p:spPr>
          <a:xfrm>
            <a:off x="7751605" y="1959016"/>
            <a:ext cx="0" cy="308061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4C67EE-5E5B-9E6F-7425-C0425494DD23}"/>
                  </a:ext>
                </a:extLst>
              </p:cNvPr>
              <p:cNvSpPr txBox="1"/>
              <p:nvPr/>
            </p:nvSpPr>
            <p:spPr>
              <a:xfrm>
                <a:off x="7366066" y="3050876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4C67EE-5E5B-9E6F-7425-C0425494D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66" y="3050876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C7422FA-8AD0-FC58-AE9D-6155C41D7F50}"/>
              </a:ext>
            </a:extLst>
          </p:cNvPr>
          <p:cNvSpPr/>
          <p:nvPr/>
        </p:nvSpPr>
        <p:spPr>
          <a:xfrm>
            <a:off x="10734276" y="1921138"/>
            <a:ext cx="171183" cy="3118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92E4B-0326-BE06-C488-D948D0A96BD8}"/>
                  </a:ext>
                </a:extLst>
              </p:cNvPr>
              <p:cNvSpPr txBox="1"/>
              <p:nvPr/>
            </p:nvSpPr>
            <p:spPr>
              <a:xfrm>
                <a:off x="10704329" y="2235812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92E4B-0326-BE06-C488-D948D0A96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329" y="2235812"/>
                <a:ext cx="143192" cy="1200329"/>
              </a:xfrm>
              <a:prstGeom prst="rect">
                <a:avLst/>
              </a:prstGeom>
              <a:blipFill>
                <a:blip r:embed="rId7"/>
                <a:stretch>
                  <a:fillRect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FB6437-E00E-3A31-F679-6102C393DC96}"/>
                  </a:ext>
                </a:extLst>
              </p:cNvPr>
              <p:cNvSpPr txBox="1"/>
              <p:nvPr/>
            </p:nvSpPr>
            <p:spPr>
              <a:xfrm>
                <a:off x="8707518" y="2263711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FB6437-E00E-3A31-F679-6102C393D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18" y="2263711"/>
                <a:ext cx="143192" cy="1200329"/>
              </a:xfrm>
              <a:prstGeom prst="rect">
                <a:avLst/>
              </a:prstGeom>
              <a:blipFill>
                <a:blip r:embed="rId8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BEC5C-8C3B-3ABA-6164-852D83869112}"/>
                  </a:ext>
                </a:extLst>
              </p:cNvPr>
              <p:cNvSpPr txBox="1"/>
              <p:nvPr/>
            </p:nvSpPr>
            <p:spPr>
              <a:xfrm>
                <a:off x="9908472" y="2259435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BEC5C-8C3B-3ABA-6164-852D8386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2" y="2259435"/>
                <a:ext cx="143192" cy="1200329"/>
              </a:xfrm>
              <a:prstGeom prst="rect">
                <a:avLst/>
              </a:prstGeom>
              <a:blipFill>
                <a:blip r:embed="rId9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02584A-B1AF-33B9-E4C7-3395E504822A}"/>
                  </a:ext>
                </a:extLst>
              </p:cNvPr>
              <p:cNvSpPr txBox="1"/>
              <p:nvPr/>
            </p:nvSpPr>
            <p:spPr>
              <a:xfrm>
                <a:off x="8479237" y="2204295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02584A-B1AF-33B9-E4C7-3395E50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37" y="2204295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AF6E0B-8D75-8F36-C133-0C9010340DFE}"/>
                  </a:ext>
                </a:extLst>
              </p:cNvPr>
              <p:cNvSpPr txBox="1"/>
              <p:nvPr/>
            </p:nvSpPr>
            <p:spPr>
              <a:xfrm>
                <a:off x="8524239" y="3094135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AF6E0B-8D75-8F36-C133-0C901034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239" y="3094135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B1F9B-7063-CFCC-A55F-80F2E2BB0774}"/>
                  </a:ext>
                </a:extLst>
              </p:cNvPr>
              <p:cNvSpPr txBox="1"/>
              <p:nvPr/>
            </p:nvSpPr>
            <p:spPr>
              <a:xfrm>
                <a:off x="946811" y="4650533"/>
                <a:ext cx="2254335" cy="13967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B1F9B-7063-CFCC-A55F-80F2E2BB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11" y="4650533"/>
                <a:ext cx="2254335" cy="1396729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E1572E-758A-B880-51DC-3513E2AAE055}"/>
                  </a:ext>
                </a:extLst>
              </p:cNvPr>
              <p:cNvSpPr txBox="1"/>
              <p:nvPr/>
            </p:nvSpPr>
            <p:spPr>
              <a:xfrm>
                <a:off x="964212" y="6262042"/>
                <a:ext cx="222875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E1572E-758A-B880-51DC-3513E2AA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12" y="6262042"/>
                <a:ext cx="22287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2A7DC580-66BD-6632-F9F7-CC431F03E284}"/>
              </a:ext>
            </a:extLst>
          </p:cNvPr>
          <p:cNvSpPr/>
          <p:nvPr/>
        </p:nvSpPr>
        <p:spPr>
          <a:xfrm>
            <a:off x="3344617" y="4649674"/>
            <a:ext cx="220929" cy="2076382"/>
          </a:xfrm>
          <a:prstGeom prst="rightBrace">
            <a:avLst>
              <a:gd name="adj1" fmla="val 38889"/>
              <a:gd name="adj2" fmla="val 4911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AE3D60B-30D1-34E8-0C3F-CBC14C93E5BE}"/>
              </a:ext>
            </a:extLst>
          </p:cNvPr>
          <p:cNvSpPr/>
          <p:nvPr/>
        </p:nvSpPr>
        <p:spPr>
          <a:xfrm>
            <a:off x="3709017" y="5429079"/>
            <a:ext cx="871442" cy="517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0C5B1B-E7F4-8EDF-E01C-F5AA2EB600BC}"/>
                  </a:ext>
                </a:extLst>
              </p:cNvPr>
              <p:cNvSpPr txBox="1"/>
              <p:nvPr/>
            </p:nvSpPr>
            <p:spPr>
              <a:xfrm>
                <a:off x="4953766" y="4868401"/>
                <a:ext cx="1325491" cy="6293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0C5B1B-E7F4-8EDF-E01C-F5AA2EB6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66" y="4868401"/>
                <a:ext cx="1325491" cy="629339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6B161-3188-B1C1-4855-BEE4FA34CF54}"/>
                  </a:ext>
                </a:extLst>
              </p:cNvPr>
              <p:cNvSpPr txBox="1"/>
              <p:nvPr/>
            </p:nvSpPr>
            <p:spPr>
              <a:xfrm>
                <a:off x="4646701" y="5650230"/>
                <a:ext cx="2363147" cy="7940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6B161-3188-B1C1-4855-BEE4FA34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01" y="5650230"/>
                <a:ext cx="2363147" cy="79406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1EF0F3-C592-6E76-ED8B-3647B8CDC80E}"/>
                  </a:ext>
                </a:extLst>
              </p:cNvPr>
              <p:cNvSpPr txBox="1"/>
              <p:nvPr/>
            </p:nvSpPr>
            <p:spPr>
              <a:xfrm rot="2267883">
                <a:off x="8479237" y="2563768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1EF0F3-C592-6E76-ED8B-3647B8C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7883">
                <a:off x="8479237" y="2563768"/>
                <a:ext cx="175114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rId16" action="ppaction://hlinksldjump"/>
            <a:extLst>
              <a:ext uri="{FF2B5EF4-FFF2-40B4-BE49-F238E27FC236}">
                <a16:creationId xmlns:a16="http://schemas.microsoft.com/office/drawing/2014/main" id="{E22BF22B-2079-16D6-CFB5-0CF135A809E1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548163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2EE7A-53A9-DC97-5A16-EFD369FB67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2EE7A-53A9-DC97-5A16-EFD369FB6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822D3-BAC2-D40A-2F4E-6C1C6E532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982" y="1435927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is 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822D3-BAC2-D40A-2F4E-6C1C6E532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982" y="1435927"/>
                <a:ext cx="10515600" cy="4351338"/>
              </a:xfrm>
              <a:blipFill>
                <a:blip r:embed="rId3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FD025-89D5-CF3F-AA9B-DE35AAA8FA39}"/>
                  </a:ext>
                </a:extLst>
              </p:cNvPr>
              <p:cNvSpPr txBox="1"/>
              <p:nvPr/>
            </p:nvSpPr>
            <p:spPr>
              <a:xfrm>
                <a:off x="763279" y="2300049"/>
                <a:ext cx="10515599" cy="1944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FD025-89D5-CF3F-AA9B-DE35AAA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9" y="2300049"/>
                <a:ext cx="10515599" cy="1944443"/>
              </a:xfrm>
              <a:prstGeom prst="rect">
                <a:avLst/>
              </a:prstGeom>
              <a:blipFill>
                <a:blip r:embed="rId4"/>
                <a:stretch>
                  <a:fillRect b="-25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C925323-957B-04F7-09B2-D4D88765117D}"/>
              </a:ext>
            </a:extLst>
          </p:cNvPr>
          <p:cNvSpPr/>
          <p:nvPr/>
        </p:nvSpPr>
        <p:spPr>
          <a:xfrm>
            <a:off x="52674" y="4619232"/>
            <a:ext cx="1472859" cy="278493"/>
          </a:xfrm>
          <a:prstGeom prst="wedgeRoundRectCallout">
            <a:avLst>
              <a:gd name="adj1" fmla="val 23491"/>
              <a:gd name="adj2" fmla="val -208239"/>
              <a:gd name="adj3" fmla="val 16667"/>
            </a:avLst>
          </a:prstGeom>
          <a:solidFill>
            <a:srgbClr val="8FAADC">
              <a:alpha val="6235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Chernoff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CD0967E-826F-1719-6C4B-6F7A727C2F3C}"/>
                  </a:ext>
                </a:extLst>
              </p:cNvPr>
              <p:cNvSpPr/>
              <p:nvPr/>
            </p:nvSpPr>
            <p:spPr>
              <a:xfrm>
                <a:off x="7366902" y="1081635"/>
                <a:ext cx="2646484" cy="729761"/>
              </a:xfrm>
              <a:prstGeom prst="wedgeRoundRectCallout">
                <a:avLst>
                  <a:gd name="adj1" fmla="val 83219"/>
                  <a:gd name="adj2" fmla="val 150042"/>
                  <a:gd name="adj3" fmla="val 16667"/>
                </a:avLst>
              </a:prstGeom>
              <a:solidFill>
                <a:srgbClr val="8FAADC">
                  <a:alpha val="6235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CD0967E-826F-1719-6C4B-6F7A727C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902" y="1081635"/>
                <a:ext cx="2646484" cy="729761"/>
              </a:xfrm>
              <a:prstGeom prst="wedgeRoundRectCallout">
                <a:avLst>
                  <a:gd name="adj1" fmla="val 83219"/>
                  <a:gd name="adj2" fmla="val 15004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0DACDDD8-E981-6341-A5C5-E75B2D05DF94}"/>
                  </a:ext>
                </a:extLst>
              </p:cNvPr>
              <p:cNvSpPr/>
              <p:nvPr/>
            </p:nvSpPr>
            <p:spPr>
              <a:xfrm>
                <a:off x="5179563" y="1265607"/>
                <a:ext cx="1683030" cy="729761"/>
              </a:xfrm>
              <a:prstGeom prst="wedgeRoundRectCallout">
                <a:avLst>
                  <a:gd name="adj1" fmla="val 79220"/>
                  <a:gd name="adj2" fmla="val 144156"/>
                  <a:gd name="adj3" fmla="val 16667"/>
                </a:avLst>
              </a:prstGeom>
              <a:solidFill>
                <a:srgbClr val="8FAADC">
                  <a:alpha val="6235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0DACDDD8-E981-6341-A5C5-E75B2D05D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63" y="1265607"/>
                <a:ext cx="1683030" cy="729761"/>
              </a:xfrm>
              <a:prstGeom prst="wedgeRoundRectCallout">
                <a:avLst>
                  <a:gd name="adj1" fmla="val 79220"/>
                  <a:gd name="adj2" fmla="val 14415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FA2818B-D7CD-CA45-166D-F82BE1E7E2FA}"/>
                  </a:ext>
                </a:extLst>
              </p:cNvPr>
              <p:cNvSpPr/>
              <p:nvPr/>
            </p:nvSpPr>
            <p:spPr>
              <a:xfrm>
                <a:off x="2365212" y="4828056"/>
                <a:ext cx="8024581" cy="1785841"/>
              </a:xfrm>
              <a:prstGeom prst="round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func>
                        </m:e>
                      </m:rad>
                    </m:oMath>
                  </m:oMathPara>
                </a14:m>
                <a:endParaRPr lang="en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FA2818B-D7CD-CA45-166D-F82BE1E7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12" y="4828056"/>
                <a:ext cx="8024581" cy="17858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Bent-Up Arrow 8">
            <a:hlinkClick r:id="rId8" action="ppaction://hlinksldjump"/>
            <a:extLst>
              <a:ext uri="{FF2B5EF4-FFF2-40B4-BE49-F238E27FC236}">
                <a16:creationId xmlns:a16="http://schemas.microsoft.com/office/drawing/2014/main" id="{91339AF8-C4DF-B29F-B8E5-37EFD96331CC}"/>
              </a:ext>
            </a:extLst>
          </p:cNvPr>
          <p:cNvSpPr/>
          <p:nvPr/>
        </p:nvSpPr>
        <p:spPr>
          <a:xfrm>
            <a:off x="11754782" y="6389225"/>
            <a:ext cx="289367" cy="341453"/>
          </a:xfrm>
          <a:prstGeom prst="bentUpArrow">
            <a:avLst>
              <a:gd name="adj1" fmla="val 9000"/>
              <a:gd name="adj2" fmla="val 14000"/>
              <a:gd name="adj3" fmla="val 29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Bent-Up Arrow 9">
            <a:hlinkClick r:id="rId9" action="ppaction://hlinksldjump"/>
            <a:extLst>
              <a:ext uri="{FF2B5EF4-FFF2-40B4-BE49-F238E27FC236}">
                <a16:creationId xmlns:a16="http://schemas.microsoft.com/office/drawing/2014/main" id="{A9E683F8-F96F-1533-2C3F-36E6015729EE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8447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/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𝐿𝑒𝑡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𝑅𝐼𝐷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𝑑𝑒𝑠𝑖𝑔𝑛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𝑙𝑒𝑎𝑠𝑡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𝑠𝑢𝑐𝑐𝑒𝑠𝑠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𝑚𝑢𝑠𝑡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681E4038-BD7D-8259-38FE-329F2336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Lower bound lemma (4.1.2)</a:t>
            </a:r>
          </a:p>
        </p:txBody>
      </p:sp>
      <p:sp>
        <p:nvSpPr>
          <p:cNvPr id="2" name="Bent-Up Arrow 1">
            <a:hlinkClick r:id="rId3" action="ppaction://hlinksldjump"/>
            <a:extLst>
              <a:ext uri="{FF2B5EF4-FFF2-40B4-BE49-F238E27FC236}">
                <a16:creationId xmlns:a16="http://schemas.microsoft.com/office/drawing/2014/main" id="{C2C98395-EF47-426A-D774-D902899F0C77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4022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AC5D-1AB1-E068-F90A-EBA1DD35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07" y="365124"/>
            <a:ext cx="10515600" cy="1325563"/>
          </a:xfrm>
        </p:spPr>
        <p:txBody>
          <a:bodyPr/>
          <a:lstStyle/>
          <a:p>
            <a:r>
              <a:rPr lang="en-GB" dirty="0"/>
              <a:t>Known results on GT problem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1484B-F5E7-C815-22DC-AB0FD00C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26" y="1624827"/>
            <a:ext cx="8635048" cy="4731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D11A44-0489-A544-4C0D-F484F51D73E8}"/>
              </a:ext>
            </a:extLst>
          </p:cNvPr>
          <p:cNvSpPr/>
          <p:nvPr/>
        </p:nvSpPr>
        <p:spPr>
          <a:xfrm>
            <a:off x="2648374" y="2458721"/>
            <a:ext cx="1727200" cy="819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41612-4445-2B00-ADB3-0646AA57C397}"/>
              </a:ext>
            </a:extLst>
          </p:cNvPr>
          <p:cNvSpPr/>
          <p:nvPr/>
        </p:nvSpPr>
        <p:spPr>
          <a:xfrm>
            <a:off x="8260080" y="2458721"/>
            <a:ext cx="1727200" cy="804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AABB-75BB-2D7B-CECC-96708B33A444}"/>
              </a:ext>
            </a:extLst>
          </p:cNvPr>
          <p:cNvSpPr/>
          <p:nvPr/>
        </p:nvSpPr>
        <p:spPr>
          <a:xfrm>
            <a:off x="6454987" y="4515983"/>
            <a:ext cx="3532293" cy="16545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06FB63B-A0B9-3ACB-86AE-6640948AB4CE}"/>
              </a:ext>
            </a:extLst>
          </p:cNvPr>
          <p:cNvSpPr/>
          <p:nvPr/>
        </p:nvSpPr>
        <p:spPr>
          <a:xfrm>
            <a:off x="10163387" y="4152053"/>
            <a:ext cx="1649306" cy="975360"/>
          </a:xfrm>
          <a:prstGeom prst="wedgeRoundRectCallout">
            <a:avLst>
              <a:gd name="adj1" fmla="val -99160"/>
              <a:gd name="adj2" fmla="val 47562"/>
              <a:gd name="adj3" fmla="val 16667"/>
            </a:avLst>
          </a:prstGeom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cannot do better if d is unknown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C07CD50-AF16-962B-CAE0-D7C681A59B84}"/>
                  </a:ext>
                </a:extLst>
              </p:cNvPr>
              <p:cNvSpPr/>
              <p:nvPr/>
            </p:nvSpPr>
            <p:spPr>
              <a:xfrm>
                <a:off x="29634" y="5453469"/>
                <a:ext cx="1718733" cy="1325562"/>
              </a:xfrm>
              <a:prstGeom prst="wedgeRoundRectCallout">
                <a:avLst>
                  <a:gd name="adj1" fmla="val 108938"/>
                  <a:gd name="adj2" fmla="val 8533"/>
                  <a:gd name="adj3" fmla="val 1666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Estimate d, then use the above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GB" dirty="0"/>
                  <a:t> algorithms </a:t>
                </a:r>
                <a:endParaRPr lang="en-IL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C07CD50-AF16-962B-CAE0-D7C681A59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" y="5453469"/>
                <a:ext cx="1718733" cy="1325562"/>
              </a:xfrm>
              <a:prstGeom prst="wedgeRoundRectCallout">
                <a:avLst>
                  <a:gd name="adj1" fmla="val 108938"/>
                  <a:gd name="adj2" fmla="val 8533"/>
                  <a:gd name="adj3" fmla="val 16667"/>
                </a:avLst>
              </a:prstGeom>
              <a:blipFill>
                <a:blip r:embed="rId3"/>
                <a:stretch>
                  <a:fillRect b="-90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1AEA5EB-4C77-A842-6636-BE33E8633D01}"/>
              </a:ext>
            </a:extLst>
          </p:cNvPr>
          <p:cNvSpPr/>
          <p:nvPr/>
        </p:nvSpPr>
        <p:spPr>
          <a:xfrm>
            <a:off x="2633134" y="4488729"/>
            <a:ext cx="3484880" cy="168177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C95B1C0-F354-4D63-9CE0-6515A40B4A2F}"/>
              </a:ext>
            </a:extLst>
          </p:cNvPr>
          <p:cNvSpPr/>
          <p:nvPr/>
        </p:nvSpPr>
        <p:spPr>
          <a:xfrm>
            <a:off x="10163387" y="2355744"/>
            <a:ext cx="1798320" cy="1325563"/>
          </a:xfrm>
          <a:prstGeom prst="wedgeRoundRectCallout">
            <a:avLst>
              <a:gd name="adj1" fmla="val -91627"/>
              <a:gd name="adj2" fmla="val 39897"/>
              <a:gd name="adj3" fmla="val 16667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Notice how randomness reduces the test complexity</a:t>
            </a:r>
            <a:endParaRPr lang="en-IL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B8B949DA-9875-DA7F-1CE1-CB0B2D233424}"/>
              </a:ext>
            </a:extLst>
          </p:cNvPr>
          <p:cNvSpPr/>
          <p:nvPr/>
        </p:nvSpPr>
        <p:spPr>
          <a:xfrm>
            <a:off x="0" y="1864074"/>
            <a:ext cx="1550247" cy="750433"/>
          </a:xfrm>
          <a:prstGeom prst="wedgeRoundRectCallout">
            <a:avLst>
              <a:gd name="adj1" fmla="val 141938"/>
              <a:gd name="adj2" fmla="val 830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Due to Hwang 1972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8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FCAE-4FCE-3B46-9A53-C8BF74D4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" y="250825"/>
            <a:ext cx="10515600" cy="1325563"/>
          </a:xfrm>
        </p:spPr>
        <p:txBody>
          <a:bodyPr/>
          <a:lstStyle/>
          <a:p>
            <a:r>
              <a:rPr lang="en-US" dirty="0"/>
              <a:t>Lower Bound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249AE7C-3F44-F57D-3967-8224461F3FFC}"/>
                  </a:ext>
                </a:extLst>
              </p:cNvPr>
              <p:cNvSpPr/>
              <p:nvPr/>
            </p:nvSpPr>
            <p:spPr>
              <a:xfrm>
                <a:off x="227065" y="2090184"/>
                <a:ext cx="6081681" cy="420015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the number of the good rows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249AE7C-3F44-F57D-3967-8224461F3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5" y="2090184"/>
                <a:ext cx="6081681" cy="4200151"/>
              </a:xfrm>
              <a:prstGeom prst="roundRect">
                <a:avLst/>
              </a:prstGeom>
              <a:blipFill>
                <a:blip r:embed="rId2"/>
                <a:stretch>
                  <a:fillRect l="-9356" t="-424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CA04AA-1593-A1E5-59FE-3C352B48D81A}"/>
              </a:ext>
            </a:extLst>
          </p:cNvPr>
          <p:cNvSpPr/>
          <p:nvPr/>
        </p:nvSpPr>
        <p:spPr>
          <a:xfrm>
            <a:off x="270024" y="1414527"/>
            <a:ext cx="1785841" cy="552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dirty="0"/>
              <a:t>As before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4901D0-808D-A5B4-4428-563884A78323}"/>
                  </a:ext>
                </a:extLst>
              </p:cNvPr>
              <p:cNvSpPr/>
              <p:nvPr/>
            </p:nvSpPr>
            <p:spPr>
              <a:xfrm>
                <a:off x="6726056" y="1414527"/>
                <a:ext cx="5407088" cy="198479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event that indicates that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event that indicates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4901D0-808D-A5B4-4428-563884A78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056" y="1414527"/>
                <a:ext cx="5407088" cy="19847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B594458-A4AA-8E9D-9FE9-FB7B23E6EAEE}"/>
                  </a:ext>
                </a:extLst>
              </p:cNvPr>
              <p:cNvSpPr/>
              <p:nvPr/>
            </p:nvSpPr>
            <p:spPr>
              <a:xfrm>
                <a:off x="6772083" y="3483090"/>
                <a:ext cx="5259801" cy="15192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sz="2400" dirty="0"/>
                  <a:t>Target:</a:t>
                </a:r>
              </a:p>
              <a:p>
                <a:pPr algn="ctr"/>
                <a:r>
                  <a:rPr lang="en-IL" sz="2400" dirty="0"/>
                  <a:t>We need to find for which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sz="2400" dirty="0"/>
                  <a:t> we get</a:t>
                </a:r>
              </a:p>
              <a:p>
                <a:pPr algn="ctr"/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L" sz="24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]&gt;1/3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B594458-A4AA-8E9D-9FE9-FB7B23E6E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83" y="3483090"/>
                <a:ext cx="5259801" cy="1519266"/>
              </a:xfrm>
              <a:prstGeom prst="roundRect">
                <a:avLst/>
              </a:prstGeom>
              <a:blipFill>
                <a:blip r:embed="rId4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335F7DB-CB0E-F9AF-B074-B489FCA4819B}"/>
                  </a:ext>
                </a:extLst>
              </p:cNvPr>
              <p:cNvSpPr/>
              <p:nvPr/>
            </p:nvSpPr>
            <p:spPr>
              <a:xfrm>
                <a:off x="6827316" y="5169733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335F7DB-CB0E-F9AF-B074-B489FCA4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16" y="5169733"/>
                <a:ext cx="5204568" cy="12998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6" action="ppaction://hlinksldjump"/>
            <a:extLst>
              <a:ext uri="{FF2B5EF4-FFF2-40B4-BE49-F238E27FC236}">
                <a16:creationId xmlns:a16="http://schemas.microsoft.com/office/drawing/2014/main" id="{43B962BC-605E-1317-DD4D-CF5120B83FEB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1524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867-67B3-EA3D-FB46-57369AE4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D7604-B6EA-3F07-4F5C-89E9D2321D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36837" y="1154035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50409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D7604-B6EA-3F07-4F5C-89E9D2321D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7147"/>
                  </p:ext>
                </p:extLst>
              </p:nvPr>
            </p:nvGraphicFramePr>
            <p:xfrm>
              <a:off x="7836837" y="1154035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0000" t="-6667" r="-785714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8889" t="-6667" r="-488889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86957" t="-6667" r="-295652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F7EBFA-B4FE-3528-E100-79033794556F}"/>
              </a:ext>
            </a:extLst>
          </p:cNvPr>
          <p:cNvCxnSpPr>
            <a:cxnSpLocks/>
          </p:cNvCxnSpPr>
          <p:nvPr/>
        </p:nvCxnSpPr>
        <p:spPr>
          <a:xfrm>
            <a:off x="8646909" y="1894628"/>
            <a:ext cx="0" cy="12057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2FA39-631B-5AAE-17E9-AB7D3EF1B0FA}"/>
                  </a:ext>
                </a:extLst>
              </p:cNvPr>
              <p:cNvSpPr txBox="1"/>
              <p:nvPr/>
            </p:nvSpPr>
            <p:spPr>
              <a:xfrm>
                <a:off x="8407571" y="21102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2FA39-631B-5AAE-17E9-AB7D3EF1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71" y="2110266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8CBD4F-756A-56F5-0BC3-0211D79053A2}"/>
              </a:ext>
            </a:extLst>
          </p:cNvPr>
          <p:cNvCxnSpPr>
            <a:cxnSpLocks/>
          </p:cNvCxnSpPr>
          <p:nvPr/>
        </p:nvCxnSpPr>
        <p:spPr>
          <a:xfrm>
            <a:off x="7770015" y="1560117"/>
            <a:ext cx="0" cy="308061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439E4-F674-FC67-4D84-458561CDD5C9}"/>
                  </a:ext>
                </a:extLst>
              </p:cNvPr>
              <p:cNvSpPr txBox="1"/>
              <p:nvPr/>
            </p:nvSpPr>
            <p:spPr>
              <a:xfrm>
                <a:off x="7384476" y="2651977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439E4-F674-FC67-4D84-458561CD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476" y="2651977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886B223-7075-7D77-FB82-959F87632111}"/>
              </a:ext>
            </a:extLst>
          </p:cNvPr>
          <p:cNvSpPr/>
          <p:nvPr/>
        </p:nvSpPr>
        <p:spPr>
          <a:xfrm>
            <a:off x="10752686" y="1522239"/>
            <a:ext cx="171183" cy="3118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27573F-8691-3D73-545E-090C1433A616}"/>
                  </a:ext>
                </a:extLst>
              </p:cNvPr>
              <p:cNvSpPr txBox="1"/>
              <p:nvPr/>
            </p:nvSpPr>
            <p:spPr>
              <a:xfrm>
                <a:off x="10722739" y="1836913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27573F-8691-3D73-545E-090C1433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739" y="1836913"/>
                <a:ext cx="143192" cy="1200329"/>
              </a:xfrm>
              <a:prstGeom prst="rect">
                <a:avLst/>
              </a:prstGeom>
              <a:blipFill>
                <a:blip r:embed="rId5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E08655-939B-28BE-A28A-C489993428BA}"/>
                  </a:ext>
                </a:extLst>
              </p:cNvPr>
              <p:cNvSpPr txBox="1"/>
              <p:nvPr/>
            </p:nvSpPr>
            <p:spPr>
              <a:xfrm>
                <a:off x="8725928" y="1864812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E08655-939B-28BE-A28A-C4899934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928" y="1864812"/>
                <a:ext cx="143192" cy="1200329"/>
              </a:xfrm>
              <a:prstGeom prst="rect">
                <a:avLst/>
              </a:prstGeom>
              <a:blipFill>
                <a:blip r:embed="rId6"/>
                <a:stretch>
                  <a:fillRect r="-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4FC3DB-B970-C423-09AD-2B4E68B89538}"/>
                  </a:ext>
                </a:extLst>
              </p:cNvPr>
              <p:cNvSpPr txBox="1"/>
              <p:nvPr/>
            </p:nvSpPr>
            <p:spPr>
              <a:xfrm>
                <a:off x="9926882" y="1860536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4FC3DB-B970-C423-09AD-2B4E68B89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882" y="1860536"/>
                <a:ext cx="143192" cy="1200329"/>
              </a:xfrm>
              <a:prstGeom prst="rect">
                <a:avLst/>
              </a:prstGeom>
              <a:blipFill>
                <a:blip r:embed="rId7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1C103-84D7-0A27-B5F6-1A743823BC03}"/>
                  </a:ext>
                </a:extLst>
              </p:cNvPr>
              <p:cNvSpPr txBox="1"/>
              <p:nvPr/>
            </p:nvSpPr>
            <p:spPr>
              <a:xfrm>
                <a:off x="8497647" y="1805396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1C103-84D7-0A27-B5F6-1A743823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47" y="1805396"/>
                <a:ext cx="175114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BCBB6D-BECA-8A3E-5D94-515D8DD430D9}"/>
                  </a:ext>
                </a:extLst>
              </p:cNvPr>
              <p:cNvSpPr txBox="1"/>
              <p:nvPr/>
            </p:nvSpPr>
            <p:spPr>
              <a:xfrm>
                <a:off x="8542649" y="2695236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BCBB6D-BECA-8A3E-5D94-515D8DD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49" y="2695236"/>
                <a:ext cx="175114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221F1-EDC8-CF2A-BC13-114C5FBED10E}"/>
                  </a:ext>
                </a:extLst>
              </p:cNvPr>
              <p:cNvSpPr txBox="1"/>
              <p:nvPr/>
            </p:nvSpPr>
            <p:spPr>
              <a:xfrm rot="2267883">
                <a:off x="8497647" y="2164869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221F1-EDC8-CF2A-BC13-114C5FBE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7883">
                <a:off x="8497647" y="2164869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3D33682-263B-BB47-B08E-3DC679C69173}"/>
                  </a:ext>
                </a:extLst>
              </p:cNvPr>
              <p:cNvSpPr/>
              <p:nvPr/>
            </p:nvSpPr>
            <p:spPr>
              <a:xfrm>
                <a:off x="540951" y="3235004"/>
                <a:ext cx="5238575" cy="122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i="1" dirty="0">
                    <a:latin typeface="Cambria Math" panose="02040503050406030204" pitchFamily="18" charset="0"/>
                  </a:rPr>
                  <a:t>The probability that M </a:t>
                </a:r>
                <a:r>
                  <a:rPr lang="en-US" i="1" dirty="0">
                    <a:latin typeface="Cambria Math" panose="02040503050406030204" pitchFamily="18" charset="0"/>
                  </a:rPr>
                  <a:t>is </a:t>
                </a:r>
                <a:r>
                  <a:rPr lang="en-US" sz="1800" b="0" i="1" dirty="0">
                    <a:latin typeface="Cambria Math" panose="02040503050406030204" pitchFamily="18" charset="0"/>
                  </a:rPr>
                  <a:t>(n, I)-disjunct when X=x: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3D33682-263B-BB47-B08E-3DC679C69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1" y="3235004"/>
                <a:ext cx="5238575" cy="12227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/>
              <p:nvPr/>
            </p:nvSpPr>
            <p:spPr>
              <a:xfrm>
                <a:off x="722252" y="1480717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52" y="1480717"/>
                <a:ext cx="5204568" cy="12998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CA8C070-6C8A-BF6A-92EA-CE3C103C15BF}"/>
              </a:ext>
            </a:extLst>
          </p:cNvPr>
          <p:cNvSpPr/>
          <p:nvPr/>
        </p:nvSpPr>
        <p:spPr>
          <a:xfrm>
            <a:off x="1417627" y="2088883"/>
            <a:ext cx="2154056" cy="563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/>
              <p:nvPr/>
            </p:nvSpPr>
            <p:spPr>
              <a:xfrm>
                <a:off x="385288" y="4764248"/>
                <a:ext cx="8612644" cy="18794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=1−</m:t>
                          </m:r>
                          <m:func>
                            <m:func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L" sz="2000" dirty="0"/>
              </a:p>
              <a:p>
                <a:r>
                  <a:rPr lang="en-IL" dirty="0"/>
                  <a:t>We are aiming at having: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e>
                      </m:d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  <m:d>
                                <m:d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IL" sz="2000" b="1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8" y="4764248"/>
                <a:ext cx="8612644" cy="187943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14" action="ppaction://hlinksldjump"/>
            <a:extLst>
              <a:ext uri="{FF2B5EF4-FFF2-40B4-BE49-F238E27FC236}">
                <a16:creationId xmlns:a16="http://schemas.microsoft.com/office/drawing/2014/main" id="{495F1CE0-43ED-23A9-9EC3-46F56A9E9588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3734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DE10A3-F688-3BF4-2FB5-9A0185A57A65}"/>
                  </a:ext>
                </a:extLst>
              </p:cNvPr>
              <p:cNvSpPr/>
              <p:nvPr/>
            </p:nvSpPr>
            <p:spPr>
              <a:xfrm>
                <a:off x="1712080" y="653848"/>
                <a:ext cx="8612644" cy="123666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0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IL" sz="2000" b="1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DE10A3-F688-3BF4-2FB5-9A0185A57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80" y="653848"/>
                <a:ext cx="8612644" cy="12366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D597DE-B742-BA2A-3EDF-FB4742FC22BF}"/>
              </a:ext>
            </a:extLst>
          </p:cNvPr>
          <p:cNvSpPr/>
          <p:nvPr/>
        </p:nvSpPr>
        <p:spPr>
          <a:xfrm>
            <a:off x="7646593" y="779387"/>
            <a:ext cx="2172468" cy="1049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613BB4-CA8D-00D1-8421-82697C3A68EA}"/>
                  </a:ext>
                </a:extLst>
              </p:cNvPr>
              <p:cNvSpPr/>
              <p:nvPr/>
            </p:nvSpPr>
            <p:spPr>
              <a:xfrm>
                <a:off x="1761294" y="2239080"/>
                <a:ext cx="8669497" cy="18794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Denote: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f>
                          <m:fPr>
                            <m:ctrlP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den>
                        </m:f>
                      </m:e>
                    </m:func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</m:sup>
                    </m:sSup>
                  </m:oMath>
                </a14:m>
                <a:endParaRPr lang="en-US" sz="2000" b="1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b="1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𝒆𝒅</m:t>
                      </m:r>
                      <m:func>
                        <m:funcPr>
                          <m:ctrlP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IL" sz="2400" b="1" dirty="0"/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for</a:t>
                </a:r>
                <a:r>
                  <a:rPr lang="en-I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IL" sz="2400" dirty="0">
                    <a:solidFill>
                      <a:schemeClr val="tx1"/>
                    </a:solidFill>
                  </a:rPr>
                  <a:t> gets the minimum value.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613BB4-CA8D-00D1-8421-82697C3A6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94" y="2239080"/>
                <a:ext cx="8669497" cy="1879433"/>
              </a:xfrm>
              <a:prstGeom prst="roundRect">
                <a:avLst/>
              </a:prstGeom>
              <a:blipFill>
                <a:blip r:embed="rId3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4F20ABC-C1E8-7EBA-E35B-B0F70FC8119F}"/>
                  </a:ext>
                </a:extLst>
              </p:cNvPr>
              <p:cNvSpPr/>
              <p:nvPr/>
            </p:nvSpPr>
            <p:spPr>
              <a:xfrm>
                <a:off x="325137" y="4794932"/>
                <a:ext cx="10593649" cy="101058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4F20ABC-C1E8-7EBA-E35B-B0F70FC81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7" y="4794932"/>
                <a:ext cx="10593649" cy="10105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CE9EFBE-839B-C562-CFEA-DECC549FFE93}"/>
                  </a:ext>
                </a:extLst>
              </p:cNvPr>
              <p:cNvSpPr/>
              <p:nvPr/>
            </p:nvSpPr>
            <p:spPr>
              <a:xfrm>
                <a:off x="7167914" y="5661345"/>
                <a:ext cx="1319436" cy="820593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IL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CE9EFBE-839B-C562-CFEA-DECC549FF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914" y="5661345"/>
                <a:ext cx="1319436" cy="820593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46CC6FF-D5EC-4158-8C5F-3270095E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50" y="5571126"/>
            <a:ext cx="2544765" cy="1266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Bent-Up Arrow 1">
            <a:hlinkClick r:id="rId7" action="ppaction://hlinksldjump"/>
            <a:extLst>
              <a:ext uri="{FF2B5EF4-FFF2-40B4-BE49-F238E27FC236}">
                <a16:creationId xmlns:a16="http://schemas.microsoft.com/office/drawing/2014/main" id="{8264C67B-919F-7985-7B7E-37CCDAAEB512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53192AD-995B-8F30-8AC6-AD2AE0025803}"/>
                  </a:ext>
                </a:extLst>
              </p:cNvPr>
              <p:cNvSpPr/>
              <p:nvPr/>
            </p:nvSpPr>
            <p:spPr>
              <a:xfrm>
                <a:off x="271900" y="3982329"/>
                <a:ext cx="144018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Case: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53192AD-995B-8F30-8AC6-AD2AE0025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00" y="3982329"/>
                <a:ext cx="144018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6960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867-67B3-EA3D-FB46-57369AE4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/>
              <p:nvPr/>
            </p:nvSpPr>
            <p:spPr>
              <a:xfrm>
                <a:off x="139303" y="1541099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3" y="1541099"/>
                <a:ext cx="5204568" cy="12998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CA8C070-6C8A-BF6A-92EA-CE3C103C15BF}"/>
              </a:ext>
            </a:extLst>
          </p:cNvPr>
          <p:cNvSpPr/>
          <p:nvPr/>
        </p:nvSpPr>
        <p:spPr>
          <a:xfrm>
            <a:off x="2952165" y="2108625"/>
            <a:ext cx="2154056" cy="563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/>
              <p:nvPr/>
            </p:nvSpPr>
            <p:spPr>
              <a:xfrm>
                <a:off x="139304" y="2974877"/>
                <a:ext cx="11913393" cy="1935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=(1−</m:t>
                              </m:r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4" y="2974877"/>
                <a:ext cx="11913393" cy="19354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978F7FC-B368-07B9-DEB4-06C344F80F75}"/>
                  </a:ext>
                </a:extLst>
              </p:cNvPr>
              <p:cNvSpPr/>
              <p:nvPr/>
            </p:nvSpPr>
            <p:spPr>
              <a:xfrm>
                <a:off x="7529996" y="4611507"/>
                <a:ext cx="1319436" cy="4602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978F7FC-B368-07B9-DEB4-06C344F80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996" y="4611507"/>
                <a:ext cx="1319436" cy="4602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3B0CEED-6139-30D5-9179-6A15B8094A1A}"/>
                  </a:ext>
                </a:extLst>
              </p:cNvPr>
              <p:cNvSpPr/>
              <p:nvPr/>
            </p:nvSpPr>
            <p:spPr>
              <a:xfrm>
                <a:off x="9585960" y="4584351"/>
                <a:ext cx="2237075" cy="924909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3B0CEED-6139-30D5-9179-6A15B8094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60" y="4584351"/>
                <a:ext cx="2237075" cy="9249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951B41E-C6AF-50CE-3EC7-5AA3AD87A6E7}"/>
                  </a:ext>
                </a:extLst>
              </p:cNvPr>
              <p:cNvSpPr/>
              <p:nvPr/>
            </p:nvSpPr>
            <p:spPr>
              <a:xfrm>
                <a:off x="238363" y="5251201"/>
                <a:ext cx="5204568" cy="71051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≥(1−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951B41E-C6AF-50CE-3EC7-5AA3AD87A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3" y="5251201"/>
                <a:ext cx="5204568" cy="7105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049D3FD-6ED0-D057-2B18-0161C9F4173B}"/>
                  </a:ext>
                </a:extLst>
              </p:cNvPr>
              <p:cNvSpPr/>
              <p:nvPr/>
            </p:nvSpPr>
            <p:spPr>
              <a:xfrm>
                <a:off x="6848129" y="1788946"/>
                <a:ext cx="5204568" cy="95372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049D3FD-6ED0-D057-2B18-0161C9F41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129" y="1788946"/>
                <a:ext cx="5204568" cy="953725"/>
              </a:xfrm>
              <a:prstGeom prst="round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rId8" action="ppaction://hlinksldjump"/>
            <a:extLst>
              <a:ext uri="{FF2B5EF4-FFF2-40B4-BE49-F238E27FC236}">
                <a16:creationId xmlns:a16="http://schemas.microsoft.com/office/drawing/2014/main" id="{E648BF71-569E-E9AA-5E2E-91BE69CF3053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9164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" grpId="0" animBg="1"/>
      <p:bldP spid="6" grpId="0" animBg="1"/>
      <p:bldP spid="18" grpId="0" animBg="1"/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D3BB4-AD2F-F949-73F8-37C6B3AF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8D4C0B-969C-7B2D-C486-85CE1C3B5C1F}"/>
                  </a:ext>
                </a:extLst>
              </p:cNvPr>
              <p:cNvSpPr/>
              <p:nvPr/>
            </p:nvSpPr>
            <p:spPr>
              <a:xfrm>
                <a:off x="571500" y="1858725"/>
                <a:ext cx="11144250" cy="102108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1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1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1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≤2</m:t>
                                  </m:r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≥…≥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8D4C0B-969C-7B2D-C486-85CE1C3B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858725"/>
                <a:ext cx="11144250" cy="102108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56A7458-0989-30B1-67B2-D316BFA887B6}"/>
                  </a:ext>
                </a:extLst>
              </p:cNvPr>
              <p:cNvSpPr/>
              <p:nvPr/>
            </p:nvSpPr>
            <p:spPr>
              <a:xfrm>
                <a:off x="8865870" y="660482"/>
                <a:ext cx="2689860" cy="785812"/>
              </a:xfrm>
              <a:prstGeom prst="wedgeRoundRectCallout">
                <a:avLst>
                  <a:gd name="adj1" fmla="val -118128"/>
                  <a:gd name="adj2" fmla="val 157170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By Markov: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IL" dirty="0"/>
                        <m:t> 1/2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56A7458-0989-30B1-67B2-D316BFA88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70" y="660482"/>
                <a:ext cx="2689860" cy="785812"/>
              </a:xfrm>
              <a:prstGeom prst="wedgeRoundRectCallout">
                <a:avLst>
                  <a:gd name="adj1" fmla="val -118128"/>
                  <a:gd name="adj2" fmla="val 1571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09F9195-5472-604C-4F16-35E28B0A28B3}"/>
                  </a:ext>
                </a:extLst>
              </p:cNvPr>
              <p:cNvSpPr/>
              <p:nvPr/>
            </p:nvSpPr>
            <p:spPr>
              <a:xfrm>
                <a:off x="517207" y="3049057"/>
                <a:ext cx="11252835" cy="2003425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09F9195-5472-604C-4F16-35E28B0A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7" y="3049057"/>
                <a:ext cx="11252835" cy="20034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C90EF7E-D50A-9D9E-3E03-5222684E35A4}"/>
                  </a:ext>
                </a:extLst>
              </p:cNvPr>
              <p:cNvSpPr/>
              <p:nvPr/>
            </p:nvSpPr>
            <p:spPr>
              <a:xfrm>
                <a:off x="571500" y="5276558"/>
                <a:ext cx="7736912" cy="1112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&gt;2/3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C90EF7E-D50A-9D9E-3E03-5222684E3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5276558"/>
                <a:ext cx="7736912" cy="1112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F3893F4-5E19-02DD-E079-9DE5F4F41B6E}"/>
                  </a:ext>
                </a:extLst>
              </p:cNvPr>
              <p:cNvSpPr/>
              <p:nvPr/>
            </p:nvSpPr>
            <p:spPr>
              <a:xfrm>
                <a:off x="6301740" y="4050770"/>
                <a:ext cx="2006672" cy="6888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F3893F4-5E19-02DD-E079-9DE5F4F41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4050770"/>
                <a:ext cx="2006672" cy="6888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9653E3D-03B4-84BC-E03D-16CDC6286655}"/>
                  </a:ext>
                </a:extLst>
              </p:cNvPr>
              <p:cNvSpPr/>
              <p:nvPr/>
            </p:nvSpPr>
            <p:spPr>
              <a:xfrm>
                <a:off x="373380" y="1363821"/>
                <a:ext cx="144018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Case: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&gt;6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9653E3D-03B4-84BC-E03D-16CDC6286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1363821"/>
                <a:ext cx="144018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1183471-4442-EA41-A8D7-D739BAF4F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273" y="5236974"/>
            <a:ext cx="2460896" cy="1287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3DA8F77-4A20-B9A7-2445-0DEE65301DF6}"/>
                  </a:ext>
                </a:extLst>
              </p:cNvPr>
              <p:cNvSpPr/>
              <p:nvPr/>
            </p:nvSpPr>
            <p:spPr>
              <a:xfrm>
                <a:off x="7676603" y="6197518"/>
                <a:ext cx="2552700" cy="626484"/>
              </a:xfrm>
              <a:prstGeom prst="wedgeRoundRectCallout">
                <a:avLst>
                  <a:gd name="adj1" fmla="val -65594"/>
                  <a:gd name="adj2" fmla="val -65770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num>
                                <m:den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3DA8F77-4A20-B9A7-2445-0DEE65301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03" y="6197518"/>
                <a:ext cx="2552700" cy="626484"/>
              </a:xfrm>
              <a:prstGeom prst="wedgeRoundRectCallout">
                <a:avLst>
                  <a:gd name="adj1" fmla="val -65594"/>
                  <a:gd name="adj2" fmla="val -6577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850623F-182C-570A-4EA7-C5112DEB991D}"/>
              </a:ext>
            </a:extLst>
          </p:cNvPr>
          <p:cNvSpPr/>
          <p:nvPr/>
        </p:nvSpPr>
        <p:spPr>
          <a:xfrm>
            <a:off x="4235636" y="2179097"/>
            <a:ext cx="1733003" cy="426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D553E-5102-8A56-9D69-552821119179}"/>
              </a:ext>
            </a:extLst>
          </p:cNvPr>
          <p:cNvSpPr/>
          <p:nvPr/>
        </p:nvSpPr>
        <p:spPr>
          <a:xfrm>
            <a:off x="8404860" y="2095340"/>
            <a:ext cx="2316480" cy="59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498D-86A4-D4BE-521F-2C19C47152B1}"/>
              </a:ext>
            </a:extLst>
          </p:cNvPr>
          <p:cNvSpPr/>
          <p:nvPr/>
        </p:nvSpPr>
        <p:spPr>
          <a:xfrm>
            <a:off x="10774680" y="2095341"/>
            <a:ext cx="388620" cy="59357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96920-19A2-1F9A-F6E3-F4715A4DA1E1}"/>
              </a:ext>
            </a:extLst>
          </p:cNvPr>
          <p:cNvSpPr/>
          <p:nvPr/>
        </p:nvSpPr>
        <p:spPr>
          <a:xfrm>
            <a:off x="6006739" y="2163063"/>
            <a:ext cx="1733003" cy="45881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1A05A1-DE7F-823E-BFF2-8EFE6AB97A97}"/>
              </a:ext>
            </a:extLst>
          </p:cNvPr>
          <p:cNvSpPr/>
          <p:nvPr/>
        </p:nvSpPr>
        <p:spPr>
          <a:xfrm>
            <a:off x="1082040" y="3374709"/>
            <a:ext cx="3085016" cy="66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ent-Up Arrow 2">
            <a:hlinkClick r:id="rId10" action="ppaction://hlinksldjump"/>
            <a:extLst>
              <a:ext uri="{FF2B5EF4-FFF2-40B4-BE49-F238E27FC236}">
                <a16:creationId xmlns:a16="http://schemas.microsoft.com/office/drawing/2014/main" id="{E264D60D-0847-DE99-DCDB-F8AB4417E646}"/>
              </a:ext>
            </a:extLst>
          </p:cNvPr>
          <p:cNvSpPr/>
          <p:nvPr/>
        </p:nvSpPr>
        <p:spPr>
          <a:xfrm>
            <a:off x="11845636" y="6505348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49778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5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2100F-A5FC-2B0B-557F-065A5784A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RsSD and 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B4AC88B-4D63-277A-88EC-D6F9CC5C70A2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4036" y="2059574"/>
              <a:ext cx="11473163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4154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results for 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lower bound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0" i="1" baseline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func>
                                <m:funcPr>
                                  <m:ctrlP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baseline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lower and upper bound</a:t>
                          </a:r>
                          <a:r>
                            <a:rPr lang="en-US" sz="2400" b="0" baseline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 in our work </a:t>
                          </a:r>
                          <a:endParaRPr lang="en-US" sz="2400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Information theoretic lower bound:</a:t>
                          </a:r>
                        </a:p>
                        <a:p>
                          <a:endParaRPr lang="en-US" sz="1800" b="0" i="1" dirty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</m:box>
                                <m:r>
                                  <a:rPr lang="en-US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RrSD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1">
                                                        <a:lumMod val="50000"/>
                                                      </a:schemeClr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chemeClr val="accent1">
                                                    <a:lumMod val="50000"/>
                                                  </a:schemeClr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chemeClr val="accent1">
                                                <a:lumMod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BB4AC88B-4D63-277A-88EC-D6F9CC5C70A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43427093"/>
                  </p:ext>
                </p:extLst>
              </p:nvPr>
            </p:nvGraphicFramePr>
            <p:xfrm>
              <a:off x="414036" y="2059574"/>
              <a:ext cx="11473163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994154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493003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23" t="-4255" r="-200000" b="-2297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4255" r="-727" b="-2297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23" t="-45581" r="-200000" b="-4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9091" t="-222727" r="-100727" b="-3909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222727" r="-727" b="-3909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RrSD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/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338095" r="-727" b="-30952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238961" r="-727" b="-6883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9091" t="-501923" r="-100727" b="-1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9091" t="-501923" r="-727" b="-19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BAF7EE1-6B7A-C6C1-3AEF-82FFA3DAC5E1}"/>
              </a:ext>
            </a:extLst>
          </p:cNvPr>
          <p:cNvSpPr/>
          <p:nvPr/>
        </p:nvSpPr>
        <p:spPr>
          <a:xfrm>
            <a:off x="414036" y="4297680"/>
            <a:ext cx="11473162" cy="1676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4" name="Bent-Up Arrow 3">
            <a:hlinkClick r:id="rId3" action="ppaction://hlinksldjump"/>
            <a:extLst>
              <a:ext uri="{FF2B5EF4-FFF2-40B4-BE49-F238E27FC236}">
                <a16:creationId xmlns:a16="http://schemas.microsoft.com/office/drawing/2014/main" id="{83EFA754-3C4C-46CF-D47C-5B2C55A8745F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7620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15A8E-F17E-0DE9-C45A-DBF32044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L" dirty="0"/>
              <a:t>Optimal Randomized GT algorithms to determine the number of defectives*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430258-FA90-C2CE-5F35-9F39140999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1C82D0-9BB3-9B50-CCB7-9A6B7F0D8A43}"/>
              </a:ext>
            </a:extLst>
          </p:cNvPr>
          <p:cNvSpPr txBox="1"/>
          <p:nvPr/>
        </p:nvSpPr>
        <p:spPr>
          <a:xfrm>
            <a:off x="541867" y="6188597"/>
            <a:ext cx="108847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[*]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12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1200" dirty="0">
                <a:latin typeface="Times New Roman" panose="02020603050405020304" pitchFamily="18" charset="0"/>
              </a:rPr>
              <a:t> et at.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 Optimal randomized group testing algorithms to determine the number of defectives, SWAT 2020.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997604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3956A-D0ED-DCC7-0707-34F50CAB6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Results on Group Testing: Finding d using Monte Carlo adaptive algorithms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23AD0DE-2170-1565-55FE-8DE499DCC7D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2339136" y="3897108"/>
              <a:ext cx="7774888" cy="2431944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2031875">
                      <a:extLst>
                        <a:ext uri="{9D8B030D-6E8A-4147-A177-3AD203B41FA5}">
                          <a16:colId xmlns:a16="http://schemas.microsoft.com/office/drawing/2014/main" val="3169896582"/>
                        </a:ext>
                      </a:extLst>
                    </a:gridCol>
                    <a:gridCol w="5743013">
                      <a:extLst>
                        <a:ext uri="{9D8B030D-6E8A-4147-A177-3AD203B41FA5}">
                          <a16:colId xmlns:a16="http://schemas.microsoft.com/office/drawing/2014/main" val="3147737605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Bounds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Result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687072"/>
                      </a:ext>
                    </a:extLst>
                  </a:tr>
                  <a:tr h="1241017">
                    <a:tc>
                      <a:txBody>
                        <a:bodyPr/>
                        <a:lstStyle/>
                        <a:p>
                          <a:r>
                            <a:rPr lang="en-IL" b="1" dirty="0">
                              <a:solidFill>
                                <a:schemeClr val="accent4"/>
                              </a:solidFill>
                            </a:rPr>
                            <a:t>Lower Bound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box>
                                      <m:boxPr>
                                        <m:ctrlP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f>
                                          <m:f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𝒅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d>
                                              <m:d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bg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f>
                                                  <m:fPr>
                                                    <m:ctrlPr>
                                                      <a:rPr lang="en-US" b="1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fPr>
                                                  <m:num>
                                                    <m:r>
                                                      <a:rPr lang="en-US" b="1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𝟏</m:t>
                                                    </m:r>
                                                  </m:num>
                                                  <m:den>
                                                    <m:r>
                                                      <a:rPr lang="en-US" b="1" i="1" smtClean="0">
                                                        <a:solidFill>
                                                          <a:schemeClr val="bg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𝜹</m:t>
                                                    </m:r>
                                                  </m:den>
                                                </m:f>
                                              </m:e>
                                            </m:d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</m:num>
                                          <m:den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𝒏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 (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/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𝜹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)</m:t>
                                            </m:r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𝜹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IL" b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415132"/>
                      </a:ext>
                    </a:extLst>
                  </a:tr>
                  <a:tr h="82516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L" b="1" dirty="0">
                              <a:solidFill>
                                <a:schemeClr val="accent4"/>
                              </a:solidFill>
                            </a:rPr>
                            <a:t>Upper Bound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𝒐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e>
                                    </m:d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sty m:val="p"/>
                                  </m:rP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 (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𝒅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/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𝜹</m:t>
                                </m:r>
                                <m:r>
                                  <a:rPr lang="en-US" b="1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IL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648705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123AD0DE-2170-1565-55FE-8DE499DCC7D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5356781"/>
                  </p:ext>
                </p:extLst>
              </p:nvPr>
            </p:nvGraphicFramePr>
            <p:xfrm>
              <a:off x="2339136" y="3897108"/>
              <a:ext cx="7774888" cy="2431944"/>
            </p:xfrm>
            <a:graphic>
              <a:graphicData uri="http://schemas.openxmlformats.org/drawingml/2006/table">
                <a:tbl>
                  <a:tblPr firstRow="1" bandRow="1">
                    <a:tableStyleId>{17292A2E-F333-43FB-9621-5CBBE7FDCDCB}</a:tableStyleId>
                  </a:tblPr>
                  <a:tblGrid>
                    <a:gridCol w="2031875">
                      <a:extLst>
                        <a:ext uri="{9D8B030D-6E8A-4147-A177-3AD203B41FA5}">
                          <a16:colId xmlns:a16="http://schemas.microsoft.com/office/drawing/2014/main" val="3169896582"/>
                        </a:ext>
                      </a:extLst>
                    </a:gridCol>
                    <a:gridCol w="5743013">
                      <a:extLst>
                        <a:ext uri="{9D8B030D-6E8A-4147-A177-3AD203B41FA5}">
                          <a16:colId xmlns:a16="http://schemas.microsoft.com/office/drawing/2014/main" val="3147737605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Bounds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IL" dirty="0"/>
                            <a:t>Result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40687072"/>
                      </a:ext>
                    </a:extLst>
                  </a:tr>
                  <a:tr h="1241017">
                    <a:tc>
                      <a:txBody>
                        <a:bodyPr/>
                        <a:lstStyle/>
                        <a:p>
                          <a:r>
                            <a:rPr lang="en-IL" b="1" dirty="0">
                              <a:solidFill>
                                <a:schemeClr val="accent4"/>
                              </a:solidFill>
                            </a:rPr>
                            <a:t>Lower Bound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35541" t="-31313" r="-221" b="-6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00415132"/>
                      </a:ext>
                    </a:extLst>
                  </a:tr>
                  <a:tr h="825167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IL" b="1" dirty="0">
                              <a:solidFill>
                                <a:schemeClr val="accent4"/>
                              </a:solidFill>
                            </a:rPr>
                            <a:t>Upper Bound</a:t>
                          </a:r>
                        </a:p>
                      </a:txBody>
                      <a:tcPr>
                        <a:solidFill>
                          <a:schemeClr val="accent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35541" t="-200000" r="-221" b="-153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5648705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2C4E886-241C-0C01-95E3-F42B1E066FE0}"/>
                  </a:ext>
                </a:extLst>
              </p:cNvPr>
              <p:cNvSpPr/>
              <p:nvPr/>
            </p:nvSpPr>
            <p:spPr>
              <a:xfrm>
                <a:off x="957510" y="1979587"/>
                <a:ext cx="9983337" cy="144941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>
                  <a:buFont typeface="Arial" panose="020B0604020202020204" pitchFamily="34" charset="0"/>
                  <a:buChar char="•"/>
                </a:pPr>
                <a:endParaRPr lang="en-IL" dirty="0"/>
              </a:p>
              <a:p>
                <a:pPr lvl="0"/>
                <a:r>
                  <a:rPr lang="en-IL" sz="2400" dirty="0"/>
                  <a:t>Target: 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Given some upper bound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&gt;|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|, </m:t>
                    </m:r>
                  </m:oMath>
                </a14:m>
                <a:r>
                  <a:rPr lang="en-IL" sz="2400" dirty="0"/>
                  <a:t>find the exact value of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|=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sz="2400" dirty="0"/>
                  <a:t> .</a:t>
                </a:r>
                <a:endParaRPr lang="en-US" sz="2400" dirty="0"/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en-IL" sz="2400" dirty="0"/>
                  <a:t>Monte Carlo adaptive algorithms.</a:t>
                </a:r>
                <a:endParaRPr lang="en-US" sz="2400" dirty="0"/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D2C4E886-241C-0C01-95E3-F42B1E066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510" y="1979587"/>
                <a:ext cx="9983337" cy="1449413"/>
              </a:xfrm>
              <a:prstGeom prst="roundRect">
                <a:avLst/>
              </a:prstGeom>
              <a:blipFill>
                <a:blip r:embed="rId5"/>
                <a:stretch>
                  <a:fillRect l="-1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5C1E464E-3767-99CF-430B-FB74E1355F6B}"/>
              </a:ext>
            </a:extLst>
          </p:cNvPr>
          <p:cNvSpPr/>
          <p:nvPr/>
        </p:nvSpPr>
        <p:spPr>
          <a:xfrm>
            <a:off x="2339136" y="5500255"/>
            <a:ext cx="7774888" cy="82879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ent-Up Arrow 2">
            <a:hlinkClick r:id="rId6" action="ppaction://hlinksldjump"/>
            <a:extLst>
              <a:ext uri="{FF2B5EF4-FFF2-40B4-BE49-F238E27FC236}">
                <a16:creationId xmlns:a16="http://schemas.microsoft.com/office/drawing/2014/main" id="{537CB62C-E00C-2506-5017-69B42E62A213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8241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014BA8-F2F8-7445-9699-21B5C934C5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8019" y="198643"/>
                <a:ext cx="10515600" cy="1325563"/>
              </a:xfrm>
            </p:spPr>
            <p:txBody>
              <a:bodyPr/>
              <a:lstStyle/>
              <a:p>
                <a:r>
                  <a:rPr lang="en-IL" dirty="0"/>
                  <a:t>Algorithm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014BA8-F2F8-7445-9699-21B5C934C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8019" y="198643"/>
                <a:ext cx="10515600" cy="1325563"/>
              </a:xfrm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B74E8F9-780D-DF47-8662-8B16897163B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728019" y="1329166"/>
              <a:ext cx="10735962" cy="51637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B74E8F9-780D-DF47-8662-8B16897163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4087919944"/>
                  </p:ext>
                </p:extLst>
              </p:nvPr>
            </p:nvGraphicFramePr>
            <p:xfrm>
              <a:off x="728019" y="1329166"/>
              <a:ext cx="10735962" cy="51637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EA5ED-82B4-8043-BF71-B161A399CBD1}"/>
                  </a:ext>
                </a:extLst>
              </p:cNvPr>
              <p:cNvSpPr/>
              <p:nvPr/>
            </p:nvSpPr>
            <p:spPr>
              <a:xfrm>
                <a:off x="6933972" y="1438443"/>
                <a:ext cx="4407408" cy="886968"/>
              </a:xfrm>
              <a:prstGeom prst="rect">
                <a:avLst/>
              </a:prstGeom>
              <a:ln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E5EA5ED-82B4-8043-BF71-B161A399C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972" y="1438443"/>
                <a:ext cx="4407408" cy="88696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A31AA4-9662-5740-8764-6B6E7F0B1FFC}"/>
                  </a:ext>
                </a:extLst>
              </p:cNvPr>
              <p:cNvSpPr/>
              <p:nvPr/>
            </p:nvSpPr>
            <p:spPr>
              <a:xfrm>
                <a:off x="7031736" y="3099815"/>
                <a:ext cx="4309644" cy="960120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en-US" dirty="0"/>
                  <a:t>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, defectives are assigned to distinct buckets.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A31AA4-9662-5740-8764-6B6E7F0B1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736" y="3099815"/>
                <a:ext cx="4309644" cy="9601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>
                <a:solidFill>
                  <a:schemeClr val="accent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Bent-Up Arrow 6">
            <a:hlinkClick r:id="rId14" action="ppaction://hlinksldjump"/>
            <a:extLst>
              <a:ext uri="{FF2B5EF4-FFF2-40B4-BE49-F238E27FC236}">
                <a16:creationId xmlns:a16="http://schemas.microsoft.com/office/drawing/2014/main" id="{440DB002-6A65-F769-4EFE-C2F1647272AD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674001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21030-F911-CE6D-C4D8-715CE1B6B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239" y="126242"/>
            <a:ext cx="10515600" cy="1325563"/>
          </a:xfrm>
        </p:spPr>
        <p:txBody>
          <a:bodyPr/>
          <a:lstStyle/>
          <a:p>
            <a:r>
              <a:rPr lang="en-IL" dirty="0"/>
              <a:t>General Idea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A6E737-49BB-B4B5-BA5A-556B7B471169}"/>
              </a:ext>
            </a:extLst>
          </p:cNvPr>
          <p:cNvCxnSpPr/>
          <p:nvPr/>
        </p:nvCxnSpPr>
        <p:spPr>
          <a:xfrm>
            <a:off x="707191" y="3170238"/>
            <a:ext cx="521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170835E-4AE7-A4E5-FF0D-BDE2861E6B9D}"/>
              </a:ext>
            </a:extLst>
          </p:cNvPr>
          <p:cNvCxnSpPr>
            <a:cxnSpLocks/>
          </p:cNvCxnSpPr>
          <p:nvPr/>
        </p:nvCxnSpPr>
        <p:spPr>
          <a:xfrm>
            <a:off x="934747" y="3051642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B763BCF-9A25-BC52-F6D4-61B0F133FD50}"/>
              </a:ext>
            </a:extLst>
          </p:cNvPr>
          <p:cNvCxnSpPr>
            <a:cxnSpLocks/>
          </p:cNvCxnSpPr>
          <p:nvPr/>
        </p:nvCxnSpPr>
        <p:spPr>
          <a:xfrm>
            <a:off x="1174829" y="3057905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3661F24-033F-54CF-1860-D0E5D51D212A}"/>
              </a:ext>
            </a:extLst>
          </p:cNvPr>
          <p:cNvCxnSpPr>
            <a:cxnSpLocks/>
          </p:cNvCxnSpPr>
          <p:nvPr/>
        </p:nvCxnSpPr>
        <p:spPr>
          <a:xfrm>
            <a:off x="1659169" y="3057905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639D4A-5C3A-27B0-4E43-B6D538B3F773}"/>
              </a:ext>
            </a:extLst>
          </p:cNvPr>
          <p:cNvCxnSpPr>
            <a:cxnSpLocks/>
          </p:cNvCxnSpPr>
          <p:nvPr/>
        </p:nvCxnSpPr>
        <p:spPr>
          <a:xfrm>
            <a:off x="2600709" y="3073179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E641912-78ED-BCEB-0E03-D5B651F46F2F}"/>
              </a:ext>
            </a:extLst>
          </p:cNvPr>
          <p:cNvCxnSpPr>
            <a:cxnSpLocks/>
          </p:cNvCxnSpPr>
          <p:nvPr/>
        </p:nvCxnSpPr>
        <p:spPr>
          <a:xfrm>
            <a:off x="5840775" y="3073179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26B54-34FF-A971-E4B4-52631F4B868B}"/>
                  </a:ext>
                </a:extLst>
              </p:cNvPr>
              <p:cNvSpPr txBox="1"/>
              <p:nvPr/>
            </p:nvSpPr>
            <p:spPr>
              <a:xfrm>
                <a:off x="664128" y="2444908"/>
                <a:ext cx="2444644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𝐷𝑂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1026B54-34FF-A971-E4B4-52631F4B86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128" y="2444908"/>
                <a:ext cx="2444644" cy="37824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0686E3-BD91-CD0F-F165-D1182F92A068}"/>
                  </a:ext>
                </a:extLst>
              </p:cNvPr>
              <p:cNvSpPr txBox="1"/>
              <p:nvPr/>
            </p:nvSpPr>
            <p:spPr>
              <a:xfrm>
                <a:off x="486584" y="3889095"/>
                <a:ext cx="336701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+1⇒  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⌈"/>
                          <m:endChr m:val="⌉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+2⇒  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0686E3-BD91-CD0F-F165-D1182F92A0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584" y="3889095"/>
                <a:ext cx="3367012" cy="923330"/>
              </a:xfrm>
              <a:prstGeom prst="rect">
                <a:avLst/>
              </a:prstGeom>
              <a:blipFill>
                <a:blip r:embed="rId3"/>
                <a:stretch>
                  <a:fillRect b="-684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51FB0-1CDF-E78C-7716-12FD6730BC39}"/>
                  </a:ext>
                </a:extLst>
              </p:cNvPr>
              <p:cNvSpPr txBox="1"/>
              <p:nvPr/>
            </p:nvSpPr>
            <p:spPr>
              <a:xfrm>
                <a:off x="5625172" y="3225169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5851FB0-1CDF-E78C-7716-12FD6730BC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172" y="3225169"/>
                <a:ext cx="355898" cy="369332"/>
              </a:xfrm>
              <a:prstGeom prst="rect">
                <a:avLst/>
              </a:prstGeom>
              <a:blipFill>
                <a:blip r:embed="rId4"/>
                <a:stretch>
                  <a:fillRect r="-25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739406-D7B5-8D23-C911-1B7C7E109E20}"/>
                  </a:ext>
                </a:extLst>
              </p:cNvPr>
              <p:cNvSpPr txBox="1"/>
              <p:nvPr/>
            </p:nvSpPr>
            <p:spPr>
              <a:xfrm>
                <a:off x="2386525" y="3270898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6739406-D7B5-8D23-C911-1B7C7E109E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525" y="3270898"/>
                <a:ext cx="355898" cy="369332"/>
              </a:xfrm>
              <a:prstGeom prst="rect">
                <a:avLst/>
              </a:prstGeom>
              <a:blipFill>
                <a:blip r:embed="rId5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741496-937E-B7F8-3F2B-2AAA2CD95128}"/>
                  </a:ext>
                </a:extLst>
              </p:cNvPr>
              <p:cNvSpPr txBox="1"/>
              <p:nvPr/>
            </p:nvSpPr>
            <p:spPr>
              <a:xfrm>
                <a:off x="1440424" y="3258286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0741496-937E-B7F8-3F2B-2AAA2CD951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0424" y="3258286"/>
                <a:ext cx="44749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D3B1A-6009-3DB4-C15C-C3511CDF9166}"/>
                  </a:ext>
                </a:extLst>
              </p:cNvPr>
              <p:cNvSpPr txBox="1"/>
              <p:nvPr/>
            </p:nvSpPr>
            <p:spPr>
              <a:xfrm>
                <a:off x="950576" y="3249259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14D3B1A-6009-3DB4-C15C-C3511CDF91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76" y="3249259"/>
                <a:ext cx="4474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8DDF9B4-C35F-B43D-2DCA-313120E2E12C}"/>
              </a:ext>
            </a:extLst>
          </p:cNvPr>
          <p:cNvCxnSpPr>
            <a:cxnSpLocks/>
          </p:cNvCxnSpPr>
          <p:nvPr/>
        </p:nvCxnSpPr>
        <p:spPr>
          <a:xfrm>
            <a:off x="2600709" y="3109691"/>
            <a:ext cx="3240066" cy="0"/>
          </a:xfrm>
          <a:prstGeom prst="line">
            <a:avLst/>
          </a:prstGeom>
          <a:ln w="76200">
            <a:solidFill>
              <a:srgbClr val="C00000">
                <a:alpha val="68235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04C1DF95-0474-7710-1BA8-1E162846FDCA}"/>
                  </a:ext>
                </a:extLst>
              </p:cNvPr>
              <p:cNvSpPr/>
              <p:nvPr/>
            </p:nvSpPr>
            <p:spPr>
              <a:xfrm>
                <a:off x="4130149" y="3606308"/>
                <a:ext cx="2313879" cy="1451030"/>
              </a:xfrm>
              <a:prstGeom prst="wedgeRoundRectCallout">
                <a:avLst>
                  <a:gd name="adj1" fmla="val -106420"/>
                  <a:gd name="adj2" fmla="val -74911"/>
                  <a:gd name="adj3" fmla="val 16667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Target: Identify the state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within the </a:t>
                </a:r>
                <a:r>
                  <a:rPr lang="en-IL" b="1" dirty="0">
                    <a:solidFill>
                      <a:srgbClr val="C00000"/>
                    </a:solidFill>
                  </a:rPr>
                  <a:t>red + </a:t>
                </a:r>
                <a:r>
                  <a:rPr lang="en-IL" b="1" dirty="0">
                    <a:solidFill>
                      <a:schemeClr val="accent6">
                        <a:lumMod val="75000"/>
                      </a:schemeClr>
                    </a:solidFill>
                  </a:rPr>
                  <a:t>green</a:t>
                </a:r>
                <a:r>
                  <a:rPr lang="en-IL" b="1" dirty="0">
                    <a:solidFill>
                      <a:schemeClr val="tx1"/>
                    </a:solidFill>
                  </a:rPr>
                  <a:t> </a:t>
                </a:r>
                <a:r>
                  <a:rPr lang="en-IL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</mc:Choice>
        <mc:Fallback xmlns="">
          <p:sp>
            <p:nvSpPr>
              <p:cNvPr id="18" name="Rounded Rectangular Callout 17">
                <a:extLst>
                  <a:ext uri="{FF2B5EF4-FFF2-40B4-BE49-F238E27FC236}">
                    <a16:creationId xmlns:a16="http://schemas.microsoft.com/office/drawing/2014/main" id="{04C1DF95-0474-7710-1BA8-1E162846F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149" y="3606308"/>
                <a:ext cx="2313879" cy="1451030"/>
              </a:xfrm>
              <a:prstGeom prst="wedgeRoundRectCallout">
                <a:avLst>
                  <a:gd name="adj1" fmla="val -106420"/>
                  <a:gd name="adj2" fmla="val -74911"/>
                  <a:gd name="adj3" fmla="val 16667"/>
                </a:avLst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09F723B-75D6-74F6-3767-EB08F785DD36}"/>
              </a:ext>
            </a:extLst>
          </p:cNvPr>
          <p:cNvCxnSpPr>
            <a:cxnSpLocks/>
          </p:cNvCxnSpPr>
          <p:nvPr/>
        </p:nvCxnSpPr>
        <p:spPr>
          <a:xfrm>
            <a:off x="1172192" y="3109691"/>
            <a:ext cx="1428517" cy="0"/>
          </a:xfrm>
          <a:prstGeom prst="line">
            <a:avLst/>
          </a:prstGeom>
          <a:ln w="76200">
            <a:solidFill>
              <a:schemeClr val="accent6">
                <a:lumMod val="75000"/>
                <a:alpha val="68235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4E31FA2-7171-8340-0F46-BF300A339828}"/>
              </a:ext>
            </a:extLst>
          </p:cNvPr>
          <p:cNvGrpSpPr/>
          <p:nvPr/>
        </p:nvGrpSpPr>
        <p:grpSpPr>
          <a:xfrm>
            <a:off x="7274041" y="1826402"/>
            <a:ext cx="4192515" cy="1029187"/>
            <a:chOff x="3958211" y="5452327"/>
            <a:chExt cx="7372609" cy="1331266"/>
          </a:xfrm>
        </p:grpSpPr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8222394-7CFB-B21D-686B-7D24B2DCB063}"/>
                </a:ext>
              </a:extLst>
            </p:cNvPr>
            <p:cNvSpPr/>
            <p:nvPr/>
          </p:nvSpPr>
          <p:spPr>
            <a:xfrm>
              <a:off x="4162788" y="5452327"/>
              <a:ext cx="1991499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1628A548-1F2A-72E7-689D-C2C31C4DE93A}"/>
                </a:ext>
              </a:extLst>
            </p:cNvPr>
            <p:cNvSpPr/>
            <p:nvPr/>
          </p:nvSpPr>
          <p:spPr>
            <a:xfrm>
              <a:off x="6609021" y="5523108"/>
              <a:ext cx="1991500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B8C84FB8-E2D8-2C77-F873-885081F7FAF7}"/>
                </a:ext>
              </a:extLst>
            </p:cNvPr>
            <p:cNvSpPr/>
            <p:nvPr/>
          </p:nvSpPr>
          <p:spPr>
            <a:xfrm>
              <a:off x="9190548" y="5523108"/>
              <a:ext cx="2140272" cy="7343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CAC1F52-1E8B-654B-6E06-642107EBB9DB}"/>
                    </a:ext>
                  </a:extLst>
                </p:cNvPr>
                <p:cNvSpPr txBox="1"/>
                <p:nvPr/>
              </p:nvSpPr>
              <p:spPr>
                <a:xfrm>
                  <a:off x="3958211" y="6305857"/>
                  <a:ext cx="2462089" cy="4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2C1BD4-344B-322C-256E-1DB8DDB75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211" y="6305857"/>
                  <a:ext cx="2462089" cy="477736"/>
                </a:xfrm>
                <a:prstGeom prst="rect">
                  <a:avLst/>
                </a:prstGeom>
                <a:blipFill>
                  <a:blip r:embed="rId2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7B1D97A-56A9-1430-0B8B-608CC0C92708}"/>
                    </a:ext>
                  </a:extLst>
                </p:cNvPr>
                <p:cNvSpPr txBox="1"/>
                <p:nvPr/>
              </p:nvSpPr>
              <p:spPr>
                <a:xfrm>
                  <a:off x="6141349" y="6287391"/>
                  <a:ext cx="2691074" cy="4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59D8EF-2BCB-5CCF-CEC2-558B4A10E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349" y="6287391"/>
                  <a:ext cx="2691074" cy="477736"/>
                </a:xfrm>
                <a:prstGeom prst="rect">
                  <a:avLst/>
                </a:prstGeom>
                <a:blipFill>
                  <a:blip r:embed="rId2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27EA79E-1A68-885C-3E71-B8FF41FF114A}"/>
                    </a:ext>
                  </a:extLst>
                </p:cNvPr>
                <p:cNvSpPr txBox="1"/>
                <p:nvPr/>
              </p:nvSpPr>
              <p:spPr>
                <a:xfrm>
                  <a:off x="9651347" y="6262621"/>
                  <a:ext cx="1676347" cy="4777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ED2DEE-4928-1DF5-6224-FF268BAE7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47" y="6262621"/>
                  <a:ext cx="1676347" cy="477736"/>
                </a:xfrm>
                <a:prstGeom prst="rect">
                  <a:avLst/>
                </a:prstGeom>
                <a:blipFill>
                  <a:blip r:embed="rId3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ounded Rectangle 26">
                  <a:extLst>
                    <a:ext uri="{FF2B5EF4-FFF2-40B4-BE49-F238E27FC236}">
                      <a16:creationId xmlns:a16="http://schemas.microsoft.com/office/drawing/2014/main" id="{BD946BDC-F059-82E5-8974-5FA09AD72687}"/>
                    </a:ext>
                  </a:extLst>
                </p:cNvPr>
                <p:cNvSpPr/>
                <p:nvPr/>
              </p:nvSpPr>
              <p:spPr>
                <a:xfrm>
                  <a:off x="6699558" y="5606956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AF69128F-7549-FA44-AE2D-05F5794AA7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58" y="5606956"/>
                  <a:ext cx="580767" cy="518984"/>
                </a:xfrm>
                <a:prstGeom prst="round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B6AF767B-7CF0-5FA9-4112-3873D538664E}"/>
                    </a:ext>
                  </a:extLst>
                </p:cNvPr>
                <p:cNvSpPr/>
                <p:nvPr/>
              </p:nvSpPr>
              <p:spPr>
                <a:xfrm>
                  <a:off x="5240492" y="5550558"/>
                  <a:ext cx="580768" cy="518985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FDE9DBAA-E134-D59E-233F-619EBACE1C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492" y="5550558"/>
                  <a:ext cx="580768" cy="518985"/>
                </a:xfrm>
                <a:prstGeom prst="round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F7040323-A373-1705-3353-9CED78FBB9C5}"/>
                    </a:ext>
                  </a:extLst>
                </p:cNvPr>
                <p:cNvSpPr/>
                <p:nvPr/>
              </p:nvSpPr>
              <p:spPr>
                <a:xfrm>
                  <a:off x="10014107" y="5628224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3786342F-EC14-D445-8E18-45F7AFC40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4107" y="5628224"/>
                  <a:ext cx="580767" cy="51898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BDCCCD4C-5FBB-D7D5-39A1-9636169C3728}"/>
                    </a:ext>
                  </a:extLst>
                </p:cNvPr>
                <p:cNvSpPr/>
                <p:nvPr/>
              </p:nvSpPr>
              <p:spPr>
                <a:xfrm>
                  <a:off x="7370862" y="5606956"/>
                  <a:ext cx="580767" cy="51898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20615409-8CFF-B846-BEC0-3C6AF96AEB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862" y="5606956"/>
                  <a:ext cx="580767" cy="518984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ounded Rectangle 30">
                  <a:extLst>
                    <a:ext uri="{FF2B5EF4-FFF2-40B4-BE49-F238E27FC236}">
                      <a16:creationId xmlns:a16="http://schemas.microsoft.com/office/drawing/2014/main" id="{4B35946A-9948-FB34-D47A-7379F7E4D73F}"/>
                    </a:ext>
                  </a:extLst>
                </p:cNvPr>
                <p:cNvSpPr/>
                <p:nvPr/>
              </p:nvSpPr>
              <p:spPr>
                <a:xfrm>
                  <a:off x="10643568" y="5628224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606E5221-4F1E-5445-B9EB-B41A8F67B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568" y="5628224"/>
                  <a:ext cx="580767" cy="51898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63267670-8023-1E16-8856-8D4032B77D40}"/>
                    </a:ext>
                  </a:extLst>
                </p:cNvPr>
                <p:cNvSpPr/>
                <p:nvPr/>
              </p:nvSpPr>
              <p:spPr>
                <a:xfrm>
                  <a:off x="9359038" y="5606956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28687809-1081-5245-9205-32B3F802E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038" y="5606956"/>
                  <a:ext cx="580767" cy="51898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2A2B594A-F3EF-9C55-315F-177C4C57B572}"/>
                    </a:ext>
                  </a:extLst>
                </p:cNvPr>
                <p:cNvSpPr/>
                <p:nvPr/>
              </p:nvSpPr>
              <p:spPr>
                <a:xfrm>
                  <a:off x="4576604" y="5550558"/>
                  <a:ext cx="580768" cy="518985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3593474B-09BB-A131-D959-BD9F538C8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604" y="5550558"/>
                  <a:ext cx="580768" cy="518985"/>
                </a:xfrm>
                <a:prstGeom prst="roundRect">
                  <a:avLst/>
                </a:prstGeom>
                <a:blipFill>
                  <a:blip r:embed="rId3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B90C60A-443A-F8D6-804E-F57313F0FDCA}"/>
                </a:ext>
              </a:extLst>
            </p:cNvPr>
            <p:cNvSpPr/>
            <p:nvPr/>
          </p:nvSpPr>
          <p:spPr>
            <a:xfrm>
              <a:off x="6758256" y="6359688"/>
              <a:ext cx="1693030" cy="40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86423A0-7192-1055-5211-F06421A32B23}"/>
                </a:ext>
              </a:extLst>
            </p:cNvPr>
            <p:cNvSpPr/>
            <p:nvPr/>
          </p:nvSpPr>
          <p:spPr>
            <a:xfrm>
              <a:off x="4124376" y="6346734"/>
              <a:ext cx="1953670" cy="4208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C352C1E3-B420-9A51-47B6-9B1B5DBC723A}"/>
                  </a:ext>
                </a:extLst>
              </p:cNvPr>
              <p:cNvSpPr/>
              <p:nvPr/>
            </p:nvSpPr>
            <p:spPr>
              <a:xfrm>
                <a:off x="7832298" y="3333530"/>
                <a:ext cx="3425288" cy="6382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: #positive queries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7" name="Rounded Rectangle 36">
                <a:extLst>
                  <a:ext uri="{FF2B5EF4-FFF2-40B4-BE49-F238E27FC236}">
                    <a16:creationId xmlns:a16="http://schemas.microsoft.com/office/drawing/2014/main" id="{C352C1E3-B420-9A51-47B6-9B1B5DBC7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2298" y="3333530"/>
                <a:ext cx="3425288" cy="638239"/>
              </a:xfrm>
              <a:prstGeom prst="roundRect">
                <a:avLst/>
              </a:prstGeom>
              <a:blipFill>
                <a:blip r:embed="rId34"/>
                <a:stretch>
                  <a:fillRect t="-384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4E32A9F-D096-EFDD-B4A6-570D0A9DA705}"/>
                  </a:ext>
                </a:extLst>
              </p:cNvPr>
              <p:cNvSpPr/>
              <p:nvPr/>
            </p:nvSpPr>
            <p:spPr>
              <a:xfrm>
                <a:off x="7815585" y="4264531"/>
                <a:ext cx="3425288" cy="63823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i="1" dirty="0">
                    <a:latin typeface="Cambria Math" panose="02040503050406030204" pitchFamily="18" charset="0"/>
                  </a:rPr>
                  <a:t>Check: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𝑐𝑜𝑢𝑛𝑡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/4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84E32A9F-D096-EFDD-B4A6-570D0A9DA7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585" y="4264531"/>
                <a:ext cx="3425288" cy="638239"/>
              </a:xfrm>
              <a:prstGeom prst="roundRect">
                <a:avLst/>
              </a:prstGeom>
              <a:blipFill>
                <a:blip r:embed="rId35"/>
                <a:stretch>
                  <a:fillRect t="-3846" b="-96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Bent-Up Arrow 1">
            <a:hlinkClick r:id="rId36" action="ppaction://hlinksldjump"/>
            <a:extLst>
              <a:ext uri="{FF2B5EF4-FFF2-40B4-BE49-F238E27FC236}">
                <a16:creationId xmlns:a16="http://schemas.microsoft.com/office/drawing/2014/main" id="{44940C8A-BF90-CE40-86D4-435EF9EFB8CF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826846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F117-05A7-416B-9BE9-105C2987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defective set: the test matrix (pool design)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non-adaptive group testing, tests are identified with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binary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(pool design).</a:t>
                </a:r>
              </a:p>
              <a:p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identifies a group test. </a:t>
                </a:r>
              </a:p>
              <a:p>
                <a:r>
                  <a:rPr lang="en-US" dirty="0"/>
                  <a:t>For a set of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defective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a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denote: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the vector of answers derived from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respect to defective items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  <a:blipFill>
                <a:blip r:embed="rId2"/>
                <a:stretch>
                  <a:fillRect l="-1718" t="-1918" r="-5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822035B-FADA-8CCA-F1F7-FEA2C641B614}"/>
              </a:ext>
            </a:extLst>
          </p:cNvPr>
          <p:cNvSpPr/>
          <p:nvPr/>
        </p:nvSpPr>
        <p:spPr>
          <a:xfrm>
            <a:off x="8204548" y="2931091"/>
            <a:ext cx="3025035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CD949-3146-C6F2-F011-2F7396D0C169}"/>
              </a:ext>
            </a:extLst>
          </p:cNvPr>
          <p:cNvSpPr/>
          <p:nvPr/>
        </p:nvSpPr>
        <p:spPr>
          <a:xfrm>
            <a:off x="11618494" y="2931090"/>
            <a:ext cx="152400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/>
              <p:nvPr/>
            </p:nvSpPr>
            <p:spPr>
              <a:xfrm>
                <a:off x="9620006" y="4565397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006" y="4565397"/>
                <a:ext cx="440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75FCBC-1E9C-3F85-4141-9A5B6F834313}"/>
              </a:ext>
            </a:extLst>
          </p:cNvPr>
          <p:cNvSpPr/>
          <p:nvPr/>
        </p:nvSpPr>
        <p:spPr>
          <a:xfrm>
            <a:off x="8552239" y="2931089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649A1-8734-1A5A-0D5A-3A6EB54B3DA8}"/>
              </a:ext>
            </a:extLst>
          </p:cNvPr>
          <p:cNvSpPr/>
          <p:nvPr/>
        </p:nvSpPr>
        <p:spPr>
          <a:xfrm>
            <a:off x="9427809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48F37C-B831-9980-35F0-F19369F88D63}"/>
              </a:ext>
            </a:extLst>
          </p:cNvPr>
          <p:cNvSpPr/>
          <p:nvPr/>
        </p:nvSpPr>
        <p:spPr>
          <a:xfrm>
            <a:off x="97555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1AD85-7F56-00A1-DBCC-EFE8B96062AE}"/>
              </a:ext>
            </a:extLst>
          </p:cNvPr>
          <p:cNvSpPr/>
          <p:nvPr/>
        </p:nvSpPr>
        <p:spPr>
          <a:xfrm>
            <a:off x="99079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AE3D0-03E5-C8CA-C0D8-CF4EE6B553B7}"/>
              </a:ext>
            </a:extLst>
          </p:cNvPr>
          <p:cNvSpPr/>
          <p:nvPr/>
        </p:nvSpPr>
        <p:spPr>
          <a:xfrm>
            <a:off x="10840591" y="2931087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91F794-D7D0-AC68-9747-55626425B4D2}"/>
              </a:ext>
            </a:extLst>
          </p:cNvPr>
          <p:cNvCxnSpPr/>
          <p:nvPr/>
        </p:nvCxnSpPr>
        <p:spPr>
          <a:xfrm>
            <a:off x="8204548" y="310019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6C20DB-F8FE-1C1C-FA7A-9759A7F4C72F}"/>
              </a:ext>
            </a:extLst>
          </p:cNvPr>
          <p:cNvCxnSpPr/>
          <p:nvPr/>
        </p:nvCxnSpPr>
        <p:spPr>
          <a:xfrm>
            <a:off x="8204548" y="3283907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9F51E1-039A-EE11-F3A0-831A8EA95D21}"/>
              </a:ext>
            </a:extLst>
          </p:cNvPr>
          <p:cNvCxnSpPr/>
          <p:nvPr/>
        </p:nvCxnSpPr>
        <p:spPr>
          <a:xfrm>
            <a:off x="8204548" y="3443614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4ED754-87D0-125A-4DF2-67373A3E19B0}"/>
              </a:ext>
            </a:extLst>
          </p:cNvPr>
          <p:cNvCxnSpPr/>
          <p:nvPr/>
        </p:nvCxnSpPr>
        <p:spPr>
          <a:xfrm>
            <a:off x="8204548" y="3621066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FCFF27-CC43-AD0A-7504-8E43C9A20006}"/>
              </a:ext>
            </a:extLst>
          </p:cNvPr>
          <p:cNvCxnSpPr/>
          <p:nvPr/>
        </p:nvCxnSpPr>
        <p:spPr>
          <a:xfrm>
            <a:off x="8204547" y="382148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A1C2CF-1635-25FA-431E-5BE579440FDE}"/>
              </a:ext>
            </a:extLst>
          </p:cNvPr>
          <p:cNvCxnSpPr/>
          <p:nvPr/>
        </p:nvCxnSpPr>
        <p:spPr>
          <a:xfrm>
            <a:off x="8204547" y="3991628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A72818-3873-9057-C51D-559A338A0B50}"/>
              </a:ext>
            </a:extLst>
          </p:cNvPr>
          <p:cNvCxnSpPr/>
          <p:nvPr/>
        </p:nvCxnSpPr>
        <p:spPr>
          <a:xfrm>
            <a:off x="8204547" y="4175343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B5D3C0-BCF0-FA5F-2074-37B78ACD0B54}"/>
              </a:ext>
            </a:extLst>
          </p:cNvPr>
          <p:cNvCxnSpPr/>
          <p:nvPr/>
        </p:nvCxnSpPr>
        <p:spPr>
          <a:xfrm>
            <a:off x="8204547" y="4335050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BB31E0-4345-6DF6-9DB2-2C6C4A7572C6}"/>
              </a:ext>
            </a:extLst>
          </p:cNvPr>
          <p:cNvCxnSpPr>
            <a:cxnSpLocks/>
          </p:cNvCxnSpPr>
          <p:nvPr/>
        </p:nvCxnSpPr>
        <p:spPr>
          <a:xfrm>
            <a:off x="11618494" y="3100192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A9E2F-FDE4-D290-7327-31181AEC4B39}"/>
              </a:ext>
            </a:extLst>
          </p:cNvPr>
          <p:cNvCxnSpPr>
            <a:cxnSpLocks/>
          </p:cNvCxnSpPr>
          <p:nvPr/>
        </p:nvCxnSpPr>
        <p:spPr>
          <a:xfrm>
            <a:off x="11618494" y="3283907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A90737-46BF-7DC7-47A1-8B84171A73ED}"/>
              </a:ext>
            </a:extLst>
          </p:cNvPr>
          <p:cNvCxnSpPr>
            <a:cxnSpLocks/>
          </p:cNvCxnSpPr>
          <p:nvPr/>
        </p:nvCxnSpPr>
        <p:spPr>
          <a:xfrm>
            <a:off x="11618494" y="3443614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3C37B9-2EC8-27EF-ADFD-61CF85A67F03}"/>
              </a:ext>
            </a:extLst>
          </p:cNvPr>
          <p:cNvCxnSpPr>
            <a:cxnSpLocks/>
          </p:cNvCxnSpPr>
          <p:nvPr/>
        </p:nvCxnSpPr>
        <p:spPr>
          <a:xfrm>
            <a:off x="11618494" y="3621066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BCAEC2-16A8-5AD4-9A2C-EE6BABFEDD01}"/>
              </a:ext>
            </a:extLst>
          </p:cNvPr>
          <p:cNvCxnSpPr>
            <a:cxnSpLocks/>
          </p:cNvCxnSpPr>
          <p:nvPr/>
        </p:nvCxnSpPr>
        <p:spPr>
          <a:xfrm>
            <a:off x="11618494" y="3821482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BD5FFD-2C6B-520A-0D51-2E4FF53B22C0}"/>
              </a:ext>
            </a:extLst>
          </p:cNvPr>
          <p:cNvCxnSpPr>
            <a:cxnSpLocks/>
          </p:cNvCxnSpPr>
          <p:nvPr/>
        </p:nvCxnSpPr>
        <p:spPr>
          <a:xfrm>
            <a:off x="11618494" y="3991628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245579-5504-33D9-CD80-8C263D9778A5}"/>
              </a:ext>
            </a:extLst>
          </p:cNvPr>
          <p:cNvCxnSpPr>
            <a:cxnSpLocks/>
          </p:cNvCxnSpPr>
          <p:nvPr/>
        </p:nvCxnSpPr>
        <p:spPr>
          <a:xfrm>
            <a:off x="11618494" y="4175343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6CF5B8-1EEC-E5CB-BE7A-B19305F64157}"/>
              </a:ext>
            </a:extLst>
          </p:cNvPr>
          <p:cNvCxnSpPr>
            <a:cxnSpLocks/>
          </p:cNvCxnSpPr>
          <p:nvPr/>
        </p:nvCxnSpPr>
        <p:spPr>
          <a:xfrm>
            <a:off x="11618494" y="4335050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/>
              <p:nvPr/>
            </p:nvSpPr>
            <p:spPr>
              <a:xfrm>
                <a:off x="11214865" y="4586281"/>
                <a:ext cx="956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865" y="4586281"/>
                <a:ext cx="9569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Left Brace 100">
            <a:extLst>
              <a:ext uri="{FF2B5EF4-FFF2-40B4-BE49-F238E27FC236}">
                <a16:creationId xmlns:a16="http://schemas.microsoft.com/office/drawing/2014/main" id="{836CAFCE-AF8A-F2EA-521D-E1EE21291AA5}"/>
              </a:ext>
            </a:extLst>
          </p:cNvPr>
          <p:cNvSpPr/>
          <p:nvPr/>
        </p:nvSpPr>
        <p:spPr>
          <a:xfrm>
            <a:off x="7993744" y="2931086"/>
            <a:ext cx="150313" cy="15657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/>
              <p:nvPr/>
            </p:nvSpPr>
            <p:spPr>
              <a:xfrm>
                <a:off x="7653049" y="3529296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049" y="3529296"/>
                <a:ext cx="440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/>
              <p:nvPr/>
            </p:nvSpPr>
            <p:spPr>
              <a:xfrm>
                <a:off x="9237444" y="2520006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44" y="2520006"/>
                <a:ext cx="3745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C1380463-A97B-7BA6-8910-1ACDE4C6AC4B}"/>
              </a:ext>
            </a:extLst>
          </p:cNvPr>
          <p:cNvSpPr/>
          <p:nvPr/>
        </p:nvSpPr>
        <p:spPr>
          <a:xfrm rot="5400000">
            <a:off x="9602143" y="1310016"/>
            <a:ext cx="200408" cy="302503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16213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C86F-69C7-4009-BD54-90E13AA6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General Idea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E8B62-FC60-0A38-EF53-3103EB2DF82C}"/>
              </a:ext>
            </a:extLst>
          </p:cNvPr>
          <p:cNvGrpSpPr/>
          <p:nvPr/>
        </p:nvGrpSpPr>
        <p:grpSpPr>
          <a:xfrm>
            <a:off x="126235" y="1690688"/>
            <a:ext cx="6489473" cy="3935800"/>
            <a:chOff x="3726787" y="2837099"/>
            <a:chExt cx="6430468" cy="39272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485B0D-5C64-6D79-02F7-9B0BB9FE14A3}"/>
                </a:ext>
              </a:extLst>
            </p:cNvPr>
            <p:cNvGrpSpPr/>
            <p:nvPr/>
          </p:nvGrpSpPr>
          <p:grpSpPr>
            <a:xfrm>
              <a:off x="3726787" y="2837099"/>
              <a:ext cx="6430468" cy="3927237"/>
              <a:chOff x="403654" y="172996"/>
              <a:chExt cx="8517924" cy="493034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4E2AF96-F097-80DF-19D6-DBE917C8B8CA}"/>
                  </a:ext>
                </a:extLst>
              </p:cNvPr>
              <p:cNvSpPr/>
              <p:nvPr/>
            </p:nvSpPr>
            <p:spPr>
              <a:xfrm>
                <a:off x="403654" y="172996"/>
                <a:ext cx="8517924" cy="4930345"/>
              </a:xfrm>
              <a:prstGeom prst="roundRect">
                <a:avLst>
                  <a:gd name="adj" fmla="val 419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A141EE-0762-1EBC-5ACE-3FC78E8F42B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=1,2,3, 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𝐷𝑂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A7C9AEC-CE0B-EC46-B531-5D4BB6DAC1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5AF1555-AA25-F3B1-3DE6-1464A980028F}"/>
                  </a:ext>
                </a:extLst>
              </p:cNvPr>
              <p:cNvSpPr/>
              <p:nvPr/>
            </p:nvSpPr>
            <p:spPr>
              <a:xfrm>
                <a:off x="677563" y="829918"/>
                <a:ext cx="7971550" cy="4149856"/>
              </a:xfrm>
              <a:prstGeom prst="roundRect">
                <a:avLst>
                  <a:gd name="adj" fmla="val 419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9FF4446-B663-B9F4-6D23-43836934B32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A0D4000-5BE1-0942-8E48-A03158EEF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2330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DBC34A4-CE05-FB11-E3BA-BFA93F0ACBE4}"/>
                  </a:ext>
                </a:extLst>
              </p:cNvPr>
              <p:cNvSpPr/>
              <p:nvPr/>
            </p:nvSpPr>
            <p:spPr>
              <a:xfrm>
                <a:off x="1040123" y="1650556"/>
                <a:ext cx="7115217" cy="2314461"/>
              </a:xfrm>
              <a:prstGeom prst="roundRect">
                <a:avLst>
                  <a:gd name="adj" fmla="val 4199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24D7F24-E068-FBCA-85F8-25CC341D84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𝐵𝑟𝑒𝑎𝑘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𝑟𝑒𝑡𝑢𝑟𝑛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IL" i="1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884632D-A99C-654E-AFDE-BB5108BDB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6902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04B93EF-F693-92E4-0628-8DED33282D08}"/>
                    </a:ext>
                  </a:extLst>
                </p:cNvPr>
                <p:cNvSpPr/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𝐶h𝑜𝑜𝑠𝑒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𝑢𝑛𝑖𝑓𝑜𝑟𝑚𝑙𝑦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𝑟𝑎𝑛𝑑𝑜𝑚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𝑑𝑒𝑓𝑖𝑛𝑒𝑑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3. 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←#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4. 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𝐵𝑟𝑒𝑎𝑘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𝑐𝑢𝑟𝑟𝑒𝑛𝑡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𝑙𝑜𝑜𝑝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8D7D854-4B3A-1A44-A58A-2FE61F005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/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Estimate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blipFill>
                <a:blip r:embed="rId20"/>
                <a:stretch>
                  <a:fillRect b="-2273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3069D-1DB2-2C4E-A0C7-B58C8CE5F51D}"/>
              </a:ext>
            </a:extLst>
          </p:cNvPr>
          <p:cNvCxnSpPr/>
          <p:nvPr/>
        </p:nvCxnSpPr>
        <p:spPr>
          <a:xfrm>
            <a:off x="6764055" y="2022953"/>
            <a:ext cx="521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B0047-31F2-F3AC-2590-01D2A003FD64}"/>
              </a:ext>
            </a:extLst>
          </p:cNvPr>
          <p:cNvCxnSpPr>
            <a:cxnSpLocks/>
          </p:cNvCxnSpPr>
          <p:nvPr/>
        </p:nvCxnSpPr>
        <p:spPr>
          <a:xfrm>
            <a:off x="6991611" y="1904357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9C124-4D98-537D-0FC9-A8F51CEACF65}"/>
              </a:ext>
            </a:extLst>
          </p:cNvPr>
          <p:cNvCxnSpPr>
            <a:cxnSpLocks/>
          </p:cNvCxnSpPr>
          <p:nvPr/>
        </p:nvCxnSpPr>
        <p:spPr>
          <a:xfrm>
            <a:off x="723169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BD67F-0586-822F-3453-8608E5C7A24B}"/>
              </a:ext>
            </a:extLst>
          </p:cNvPr>
          <p:cNvCxnSpPr>
            <a:cxnSpLocks/>
          </p:cNvCxnSpPr>
          <p:nvPr/>
        </p:nvCxnSpPr>
        <p:spPr>
          <a:xfrm>
            <a:off x="771603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95E9D3-D62E-6A24-9DCA-62BF6C633FF1}"/>
              </a:ext>
            </a:extLst>
          </p:cNvPr>
          <p:cNvCxnSpPr>
            <a:cxnSpLocks/>
          </p:cNvCxnSpPr>
          <p:nvPr/>
        </p:nvCxnSpPr>
        <p:spPr>
          <a:xfrm>
            <a:off x="8657573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2A5FF-9D4B-25DF-BEC9-AEB1A1595438}"/>
              </a:ext>
            </a:extLst>
          </p:cNvPr>
          <p:cNvCxnSpPr>
            <a:cxnSpLocks/>
          </p:cNvCxnSpPr>
          <p:nvPr/>
        </p:nvCxnSpPr>
        <p:spPr>
          <a:xfrm>
            <a:off x="11897639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/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𝐷𝑂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/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blipFill>
                <a:blip r:embed="rId23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/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blipFill>
                <a:blip r:embed="rId24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/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/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7C714-CABD-848C-9699-BECD68A9064C}"/>
              </a:ext>
            </a:extLst>
          </p:cNvPr>
          <p:cNvCxnSpPr>
            <a:cxnSpLocks/>
          </p:cNvCxnSpPr>
          <p:nvPr/>
        </p:nvCxnSpPr>
        <p:spPr>
          <a:xfrm>
            <a:off x="8657573" y="1962406"/>
            <a:ext cx="3240066" cy="0"/>
          </a:xfrm>
          <a:prstGeom prst="line">
            <a:avLst/>
          </a:prstGeom>
          <a:ln w="76200">
            <a:solidFill>
              <a:srgbClr val="C00000">
                <a:alpha val="68235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E2BB595E-9810-4399-0B30-FCC91B101B14}"/>
                  </a:ext>
                </a:extLst>
              </p:cNvPr>
              <p:cNvSpPr/>
              <p:nvPr/>
            </p:nvSpPr>
            <p:spPr>
              <a:xfrm>
                <a:off x="10187013" y="2459023"/>
                <a:ext cx="1850921" cy="1451030"/>
              </a:xfrm>
              <a:prstGeom prst="wedgeRoundRectCallout">
                <a:avLst>
                  <a:gd name="adj1" fmla="val -106420"/>
                  <a:gd name="adj2" fmla="val -74911"/>
                  <a:gd name="adj3" fmla="val 16667"/>
                </a:avLst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Target: Identify the state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within the </a:t>
                </a:r>
                <a:r>
                  <a:rPr lang="en-IL" b="1" dirty="0">
                    <a:solidFill>
                      <a:srgbClr val="C00000"/>
                    </a:solidFill>
                  </a:rPr>
                  <a:t>red+</a:t>
                </a:r>
                <a:r>
                  <a:rPr lang="en-IL" b="1" dirty="0">
                    <a:solidFill>
                      <a:schemeClr val="accent6">
                        <a:lumMod val="75000"/>
                      </a:schemeClr>
                    </a:solidFill>
                  </a:rPr>
                  <a:t>green</a:t>
                </a:r>
                <a:r>
                  <a:rPr lang="en-IL" b="1" dirty="0">
                    <a:solidFill>
                      <a:schemeClr val="tx1"/>
                    </a:solidFill>
                  </a:rPr>
                  <a:t> </a:t>
                </a:r>
                <a:r>
                  <a:rPr lang="en-IL" dirty="0">
                    <a:solidFill>
                      <a:schemeClr val="tx1"/>
                    </a:solidFill>
                  </a:rPr>
                  <a:t>area</a:t>
                </a:r>
              </a:p>
            </p:txBody>
          </p:sp>
        </mc:Choice>
        <mc:Fallback xmlns="">
          <p:sp>
            <p:nvSpPr>
              <p:cNvPr id="36" name="Rounded Rectangular Callout 35">
                <a:extLst>
                  <a:ext uri="{FF2B5EF4-FFF2-40B4-BE49-F238E27FC236}">
                    <a16:creationId xmlns:a16="http://schemas.microsoft.com/office/drawing/2014/main" id="{E2BB595E-9810-4399-0B30-FCC91B101B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7013" y="2459023"/>
                <a:ext cx="1850921" cy="1451030"/>
              </a:xfrm>
              <a:prstGeom prst="wedgeRoundRectCallout">
                <a:avLst>
                  <a:gd name="adj1" fmla="val -106420"/>
                  <a:gd name="adj2" fmla="val -74911"/>
                  <a:gd name="adj3" fmla="val 16667"/>
                </a:avLst>
              </a:prstGeom>
              <a:blipFill>
                <a:blip r:embed="rId27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>
            <a:extLst>
              <a:ext uri="{FF2B5EF4-FFF2-40B4-BE49-F238E27FC236}">
                <a16:creationId xmlns:a16="http://schemas.microsoft.com/office/drawing/2014/main" id="{626E340C-1A39-D242-4178-10171A2E5F35}"/>
              </a:ext>
            </a:extLst>
          </p:cNvPr>
          <p:cNvGrpSpPr/>
          <p:nvPr/>
        </p:nvGrpSpPr>
        <p:grpSpPr>
          <a:xfrm>
            <a:off x="1619784" y="5700358"/>
            <a:ext cx="4192515" cy="1029187"/>
            <a:chOff x="3958211" y="5452327"/>
            <a:chExt cx="7372609" cy="1331266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ED14237C-058A-2C51-A63A-A2AA05864493}"/>
                </a:ext>
              </a:extLst>
            </p:cNvPr>
            <p:cNvSpPr/>
            <p:nvPr/>
          </p:nvSpPr>
          <p:spPr>
            <a:xfrm>
              <a:off x="4162788" y="5452327"/>
              <a:ext cx="1991499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5173E44A-3FC4-2DF4-C04F-2E0D8FF1B1C5}"/>
                </a:ext>
              </a:extLst>
            </p:cNvPr>
            <p:cNvSpPr/>
            <p:nvPr/>
          </p:nvSpPr>
          <p:spPr>
            <a:xfrm>
              <a:off x="6609021" y="5523108"/>
              <a:ext cx="1991500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12AFF222-F769-BD10-6942-F27369C94C29}"/>
                </a:ext>
              </a:extLst>
            </p:cNvPr>
            <p:cNvSpPr/>
            <p:nvPr/>
          </p:nvSpPr>
          <p:spPr>
            <a:xfrm>
              <a:off x="9190548" y="5523108"/>
              <a:ext cx="2140272" cy="7343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C6D5955C-CC47-12D7-E52D-17A054F60AD5}"/>
                    </a:ext>
                  </a:extLst>
                </p:cNvPr>
                <p:cNvSpPr txBox="1"/>
                <p:nvPr/>
              </p:nvSpPr>
              <p:spPr>
                <a:xfrm>
                  <a:off x="3958211" y="6305857"/>
                  <a:ext cx="2462089" cy="4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0A2C1BD4-344B-322C-256E-1DB8DDB754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8211" y="6305857"/>
                  <a:ext cx="2462089" cy="477736"/>
                </a:xfrm>
                <a:prstGeom prst="rect">
                  <a:avLst/>
                </a:prstGeom>
                <a:blipFill>
                  <a:blip r:embed="rId2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2FA03F2-F48A-0C05-B8A7-A36E0496B534}"/>
                    </a:ext>
                  </a:extLst>
                </p:cNvPr>
                <p:cNvSpPr txBox="1"/>
                <p:nvPr/>
              </p:nvSpPr>
              <p:spPr>
                <a:xfrm>
                  <a:off x="6141349" y="6287391"/>
                  <a:ext cx="2691074" cy="4777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F59D8EF-2BCB-5CCF-CEC2-558B4A10E4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41349" y="6287391"/>
                  <a:ext cx="2691074" cy="477736"/>
                </a:xfrm>
                <a:prstGeom prst="rect">
                  <a:avLst/>
                </a:prstGeom>
                <a:blipFill>
                  <a:blip r:embed="rId29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37FB8B5-0826-2C14-33AE-5D595F928DC6}"/>
                    </a:ext>
                  </a:extLst>
                </p:cNvPr>
                <p:cNvSpPr txBox="1"/>
                <p:nvPr/>
              </p:nvSpPr>
              <p:spPr>
                <a:xfrm>
                  <a:off x="9651347" y="6262621"/>
                  <a:ext cx="1676347" cy="4777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→0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C1ED2DEE-4928-1DF5-6224-FF268BAE77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51347" y="6262621"/>
                  <a:ext cx="1676347" cy="477736"/>
                </a:xfrm>
                <a:prstGeom prst="rect">
                  <a:avLst/>
                </a:prstGeom>
                <a:blipFill>
                  <a:blip r:embed="rId3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C70A0B68-C73A-8D74-4AC8-6B55278EC4EE}"/>
                    </a:ext>
                  </a:extLst>
                </p:cNvPr>
                <p:cNvSpPr/>
                <p:nvPr/>
              </p:nvSpPr>
              <p:spPr>
                <a:xfrm>
                  <a:off x="6699558" y="5606956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68" name="Rounded Rectangle 67">
                  <a:extLst>
                    <a:ext uri="{FF2B5EF4-FFF2-40B4-BE49-F238E27FC236}">
                      <a16:creationId xmlns:a16="http://schemas.microsoft.com/office/drawing/2014/main" id="{AF69128F-7549-FA44-AE2D-05F5794AA7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99558" y="5606956"/>
                  <a:ext cx="580767" cy="51898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Rounded Rectangle 44">
                  <a:extLst>
                    <a:ext uri="{FF2B5EF4-FFF2-40B4-BE49-F238E27FC236}">
                      <a16:creationId xmlns:a16="http://schemas.microsoft.com/office/drawing/2014/main" id="{4412A9C5-A14B-D36C-70BA-621FB38B1C17}"/>
                    </a:ext>
                  </a:extLst>
                </p:cNvPr>
                <p:cNvSpPr/>
                <p:nvPr/>
              </p:nvSpPr>
              <p:spPr>
                <a:xfrm>
                  <a:off x="5240492" y="5550558"/>
                  <a:ext cx="580768" cy="518985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FDE9DBAA-E134-D59E-233F-619EBACE1CA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0492" y="5550558"/>
                  <a:ext cx="580768" cy="518985"/>
                </a:xfrm>
                <a:prstGeom prst="round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ounded Rectangle 45">
                  <a:extLst>
                    <a:ext uri="{FF2B5EF4-FFF2-40B4-BE49-F238E27FC236}">
                      <a16:creationId xmlns:a16="http://schemas.microsoft.com/office/drawing/2014/main" id="{4F5A889A-6FA8-8547-B464-7DC92D46E0E3}"/>
                    </a:ext>
                  </a:extLst>
                </p:cNvPr>
                <p:cNvSpPr/>
                <p:nvPr/>
              </p:nvSpPr>
              <p:spPr>
                <a:xfrm>
                  <a:off x="10014107" y="5628224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0" name="Rounded Rectangle 69">
                  <a:extLst>
                    <a:ext uri="{FF2B5EF4-FFF2-40B4-BE49-F238E27FC236}">
                      <a16:creationId xmlns:a16="http://schemas.microsoft.com/office/drawing/2014/main" id="{3786342F-EC14-D445-8E18-45F7AFC40EF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14107" y="5628224"/>
                  <a:ext cx="580767" cy="51898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Rounded Rectangle 46">
                  <a:extLst>
                    <a:ext uri="{FF2B5EF4-FFF2-40B4-BE49-F238E27FC236}">
                      <a16:creationId xmlns:a16="http://schemas.microsoft.com/office/drawing/2014/main" id="{2AFA2350-C2DB-3253-39DF-FC73A73D5991}"/>
                    </a:ext>
                  </a:extLst>
                </p:cNvPr>
                <p:cNvSpPr/>
                <p:nvPr/>
              </p:nvSpPr>
              <p:spPr>
                <a:xfrm>
                  <a:off x="7370862" y="5606956"/>
                  <a:ext cx="580767" cy="51898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1" name="Rounded Rectangle 70">
                  <a:extLst>
                    <a:ext uri="{FF2B5EF4-FFF2-40B4-BE49-F238E27FC236}">
                      <a16:creationId xmlns:a16="http://schemas.microsoft.com/office/drawing/2014/main" id="{20615409-8CFF-B846-BEC0-3C6AF96AEB9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70862" y="5606956"/>
                  <a:ext cx="580767" cy="518984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Rounded Rectangle 47">
                  <a:extLst>
                    <a:ext uri="{FF2B5EF4-FFF2-40B4-BE49-F238E27FC236}">
                      <a16:creationId xmlns:a16="http://schemas.microsoft.com/office/drawing/2014/main" id="{D0C010C2-183E-5A48-BEE0-A7B4D546939E}"/>
                    </a:ext>
                  </a:extLst>
                </p:cNvPr>
                <p:cNvSpPr/>
                <p:nvPr/>
              </p:nvSpPr>
              <p:spPr>
                <a:xfrm>
                  <a:off x="10643568" y="5628224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2" name="Rounded Rectangle 71">
                  <a:extLst>
                    <a:ext uri="{FF2B5EF4-FFF2-40B4-BE49-F238E27FC236}">
                      <a16:creationId xmlns:a16="http://schemas.microsoft.com/office/drawing/2014/main" id="{606E5221-4F1E-5445-B9EB-B41A8F67BCD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3568" y="5628224"/>
                  <a:ext cx="580767" cy="51898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Rounded Rectangle 48">
                  <a:extLst>
                    <a:ext uri="{FF2B5EF4-FFF2-40B4-BE49-F238E27FC236}">
                      <a16:creationId xmlns:a16="http://schemas.microsoft.com/office/drawing/2014/main" id="{91CE4C40-724C-89DE-7A10-BD26EB3A69C4}"/>
                    </a:ext>
                  </a:extLst>
                </p:cNvPr>
                <p:cNvSpPr/>
                <p:nvPr/>
              </p:nvSpPr>
              <p:spPr>
                <a:xfrm>
                  <a:off x="9359038" y="5606956"/>
                  <a:ext cx="580767" cy="518984"/>
                </a:xfrm>
                <a:prstGeom prst="roundRect">
                  <a:avLst/>
                </a:prstGeom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4" name="Rounded Rectangle 73">
                  <a:extLst>
                    <a:ext uri="{FF2B5EF4-FFF2-40B4-BE49-F238E27FC236}">
                      <a16:creationId xmlns:a16="http://schemas.microsoft.com/office/drawing/2014/main" id="{28687809-1081-5245-9205-32B3F802E9A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59038" y="5606956"/>
                  <a:ext cx="580767" cy="51898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Rounded Rectangle 49">
                  <a:extLst>
                    <a:ext uri="{FF2B5EF4-FFF2-40B4-BE49-F238E27FC236}">
                      <a16:creationId xmlns:a16="http://schemas.microsoft.com/office/drawing/2014/main" id="{E094B9B8-BB72-7616-FADF-B0DD3D94F501}"/>
                    </a:ext>
                  </a:extLst>
                </p:cNvPr>
                <p:cNvSpPr/>
                <p:nvPr/>
              </p:nvSpPr>
              <p:spPr>
                <a:xfrm>
                  <a:off x="4576604" y="5550558"/>
                  <a:ext cx="580768" cy="518985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3" name="Rounded Rectangle 22">
                  <a:extLst>
                    <a:ext uri="{FF2B5EF4-FFF2-40B4-BE49-F238E27FC236}">
                      <a16:creationId xmlns:a16="http://schemas.microsoft.com/office/drawing/2014/main" id="{3593474B-09BB-A131-D959-BD9F538C855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6604" y="5550558"/>
                  <a:ext cx="580768" cy="518985"/>
                </a:xfrm>
                <a:prstGeom prst="roundRect">
                  <a:avLst/>
                </a:prstGeom>
                <a:blipFill>
                  <a:blip r:embed="rId32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05C055-5E90-486D-09CF-DB177A63F8F6}"/>
                </a:ext>
              </a:extLst>
            </p:cNvPr>
            <p:cNvSpPr/>
            <p:nvPr/>
          </p:nvSpPr>
          <p:spPr>
            <a:xfrm>
              <a:off x="6758256" y="6359688"/>
              <a:ext cx="1693030" cy="40057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410FE3A0-C426-5085-5935-D6EF986B3D7F}"/>
                </a:ext>
              </a:extLst>
            </p:cNvPr>
            <p:cNvSpPr/>
            <p:nvPr/>
          </p:nvSpPr>
          <p:spPr>
            <a:xfrm>
              <a:off x="4124376" y="6346734"/>
              <a:ext cx="1953670" cy="42086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27A717-197F-E694-8FF3-D3A3A223BAC6}"/>
                  </a:ext>
                </a:extLst>
              </p:cNvPr>
              <p:cNvSpPr txBox="1"/>
              <p:nvPr/>
            </p:nvSpPr>
            <p:spPr>
              <a:xfrm>
                <a:off x="4225850" y="5868231"/>
                <a:ext cx="41068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527A717-197F-E694-8FF3-D3A3A223BA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5850" y="5868231"/>
                <a:ext cx="410689" cy="369332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Curved Connector 55">
            <a:extLst>
              <a:ext uri="{FF2B5EF4-FFF2-40B4-BE49-F238E27FC236}">
                <a16:creationId xmlns:a16="http://schemas.microsoft.com/office/drawing/2014/main" id="{FBE472B3-8466-D929-85E5-CC6E2E7D5665}"/>
              </a:ext>
            </a:extLst>
          </p:cNvPr>
          <p:cNvCxnSpPr>
            <a:cxnSpLocks/>
          </p:cNvCxnSpPr>
          <p:nvPr/>
        </p:nvCxnSpPr>
        <p:spPr>
          <a:xfrm rot="5400000">
            <a:off x="3811765" y="3937623"/>
            <a:ext cx="2249274" cy="1232029"/>
          </a:xfrm>
          <a:prstGeom prst="curvedConnector3">
            <a:avLst/>
          </a:prstGeom>
          <a:ln w="28575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/>
              <p:nvPr/>
            </p:nvSpPr>
            <p:spPr>
              <a:xfrm>
                <a:off x="6940143" y="3788577"/>
                <a:ext cx="4849902" cy="125013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⇒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 4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dirty="0"/>
                  <a:t> </a:t>
                </a:r>
              </a:p>
              <a:p>
                <a:pPr algn="ctr"/>
                <a:r>
                  <a:rPr lang="en-IL" dirty="0"/>
                  <a:t>That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IL" dirty="0"/>
                  <a:t> is too small .. </a:t>
                </a:r>
                <a:r>
                  <a:rPr lang="en-US" dirty="0"/>
                  <a:t>break</a:t>
                </a:r>
                <a:r>
                  <a:rPr lang="en-IL" dirty="0"/>
                  <a:t> and double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IL" dirty="0"/>
              </a:p>
              <a:p>
                <a:pPr algn="ctr"/>
                <a:r>
                  <a:rPr lang="en-IL" dirty="0"/>
                  <a:t>Note: doubling will not cause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&gt;8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0143" y="3788577"/>
                <a:ext cx="4849902" cy="1250137"/>
              </a:xfrm>
              <a:prstGeom prst="round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387105-9ED3-DE65-546F-3DC5F7758D82}"/>
              </a:ext>
            </a:extLst>
          </p:cNvPr>
          <p:cNvCxnSpPr>
            <a:cxnSpLocks/>
          </p:cNvCxnSpPr>
          <p:nvPr/>
        </p:nvCxnSpPr>
        <p:spPr>
          <a:xfrm>
            <a:off x="7229056" y="1962406"/>
            <a:ext cx="1428517" cy="0"/>
          </a:xfrm>
          <a:prstGeom prst="line">
            <a:avLst/>
          </a:prstGeom>
          <a:ln w="76200">
            <a:solidFill>
              <a:schemeClr val="accent6">
                <a:lumMod val="75000"/>
                <a:alpha val="68235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3348342-ADEE-42E8-2423-21C76403D050}"/>
                  </a:ext>
                </a:extLst>
              </p:cNvPr>
              <p:cNvSpPr/>
              <p:nvPr/>
            </p:nvSpPr>
            <p:spPr>
              <a:xfrm>
                <a:off x="6893915" y="5169509"/>
                <a:ext cx="5003724" cy="161480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0" dirty="0"/>
                  <a:t>The first time k lands in the red area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≤8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dirty="0"/>
                  <a:t> </a:t>
                </a:r>
              </a:p>
              <a:p>
                <a:pPr algn="ctr"/>
                <a:r>
                  <a:rPr lang="en-US" dirty="0"/>
                  <a:t>The condition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≥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:r>
                  <a:rPr lang="en-IL" dirty="0"/>
                  <a:t>will never be met</a:t>
                </a:r>
              </a:p>
              <a:p>
                <a:pPr algn="ctr"/>
                <a:r>
                  <a:rPr lang="en-US" dirty="0"/>
                  <a:t>Therefore, the algorithm will halt with good estimation</a:t>
                </a:r>
                <a:endParaRPr lang="en-IL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33348342-ADEE-42E8-2423-21C76403D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915" y="5169509"/>
                <a:ext cx="5003724" cy="1614802"/>
              </a:xfrm>
              <a:prstGeom prst="roundRect">
                <a:avLst/>
              </a:prstGeom>
              <a:blipFill>
                <a:blip r:embed="rId35"/>
                <a:stretch>
                  <a:fillRect b="-465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36" action="ppaction://hlinksldjump"/>
            <a:extLst>
              <a:ext uri="{FF2B5EF4-FFF2-40B4-BE49-F238E27FC236}">
                <a16:creationId xmlns:a16="http://schemas.microsoft.com/office/drawing/2014/main" id="{0D7B50CF-AA04-A5A6-2954-367E190B0BD8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518521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C86F-69C7-4009-BD54-90E13AA6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General Idea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E8B62-FC60-0A38-EF53-3103EB2DF82C}"/>
              </a:ext>
            </a:extLst>
          </p:cNvPr>
          <p:cNvGrpSpPr/>
          <p:nvPr/>
        </p:nvGrpSpPr>
        <p:grpSpPr>
          <a:xfrm>
            <a:off x="126235" y="1690688"/>
            <a:ext cx="6399281" cy="4291952"/>
            <a:chOff x="3726787" y="2837099"/>
            <a:chExt cx="6430468" cy="39272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485B0D-5C64-6D79-02F7-9B0BB9FE14A3}"/>
                </a:ext>
              </a:extLst>
            </p:cNvPr>
            <p:cNvGrpSpPr/>
            <p:nvPr/>
          </p:nvGrpSpPr>
          <p:grpSpPr>
            <a:xfrm>
              <a:off x="3726787" y="2837099"/>
              <a:ext cx="6430468" cy="3927237"/>
              <a:chOff x="403654" y="172996"/>
              <a:chExt cx="8517924" cy="493034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4E2AF96-F097-80DF-19D6-DBE917C8B8CA}"/>
                  </a:ext>
                </a:extLst>
              </p:cNvPr>
              <p:cNvSpPr/>
              <p:nvPr/>
            </p:nvSpPr>
            <p:spPr>
              <a:xfrm>
                <a:off x="403654" y="172996"/>
                <a:ext cx="8517924" cy="4930345"/>
              </a:xfrm>
              <a:prstGeom prst="roundRect">
                <a:avLst>
                  <a:gd name="adj" fmla="val 419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A141EE-0762-1EBC-5ACE-3FC78E8F42B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=1,2,3, 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𝐷𝑂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A7C9AEC-CE0B-EC46-B531-5D4BB6DAC1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5AF1555-AA25-F3B1-3DE6-1464A980028F}"/>
                  </a:ext>
                </a:extLst>
              </p:cNvPr>
              <p:cNvSpPr/>
              <p:nvPr/>
            </p:nvSpPr>
            <p:spPr>
              <a:xfrm>
                <a:off x="677563" y="829918"/>
                <a:ext cx="7971550" cy="4149856"/>
              </a:xfrm>
              <a:prstGeom prst="roundRect">
                <a:avLst>
                  <a:gd name="adj" fmla="val 419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9FF4446-B663-B9F4-6D23-43836934B32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A0D4000-5BE1-0942-8E48-A03158EEF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2330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DBC34A4-CE05-FB11-E3BA-BFA93F0ACBE4}"/>
                  </a:ext>
                </a:extLst>
              </p:cNvPr>
              <p:cNvSpPr/>
              <p:nvPr/>
            </p:nvSpPr>
            <p:spPr>
              <a:xfrm>
                <a:off x="1040123" y="1650556"/>
                <a:ext cx="7115217" cy="2314461"/>
              </a:xfrm>
              <a:prstGeom prst="roundRect">
                <a:avLst>
                  <a:gd name="adj" fmla="val 4199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24D7F24-E068-FBCA-85F8-25CC341D84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𝐵𝑟𝑒𝑎𝑘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𝑟𝑒𝑡𝑢𝑟𝑛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IL" i="1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884632D-A99C-654E-AFDE-BB5108BDB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6902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04B93EF-F693-92E4-0628-8DED33282D08}"/>
                    </a:ext>
                  </a:extLst>
                </p:cNvPr>
                <p:cNvSpPr/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𝐶h𝑜𝑜𝑠𝑒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𝑢𝑛𝑖𝑓𝑜𝑟𝑚𝑙𝑦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𝑟𝑎𝑛𝑑𝑜𝑚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𝑑𝑒𝑓𝑖𝑛𝑒𝑑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3. 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←#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4. 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𝐵𝑟𝑒𝑎𝑘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𝑐𝑢𝑟𝑟𝑒𝑛𝑡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𝑙𝑜𝑜𝑝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8D7D854-4B3A-1A44-A58A-2FE61F005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/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Estimate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blipFill>
                <a:blip r:embed="rId20"/>
                <a:stretch>
                  <a:fillRect b="-2273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3069D-1DB2-2C4E-A0C7-B58C8CE5F51D}"/>
              </a:ext>
            </a:extLst>
          </p:cNvPr>
          <p:cNvCxnSpPr/>
          <p:nvPr/>
        </p:nvCxnSpPr>
        <p:spPr>
          <a:xfrm>
            <a:off x="6764055" y="2022953"/>
            <a:ext cx="521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B0047-31F2-F3AC-2590-01D2A003FD64}"/>
              </a:ext>
            </a:extLst>
          </p:cNvPr>
          <p:cNvCxnSpPr>
            <a:cxnSpLocks/>
          </p:cNvCxnSpPr>
          <p:nvPr/>
        </p:nvCxnSpPr>
        <p:spPr>
          <a:xfrm>
            <a:off x="6991611" y="1904357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9C124-4D98-537D-0FC9-A8F51CEACF65}"/>
              </a:ext>
            </a:extLst>
          </p:cNvPr>
          <p:cNvCxnSpPr>
            <a:cxnSpLocks/>
          </p:cNvCxnSpPr>
          <p:nvPr/>
        </p:nvCxnSpPr>
        <p:spPr>
          <a:xfrm>
            <a:off x="723169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BD67F-0586-822F-3453-8608E5C7A24B}"/>
              </a:ext>
            </a:extLst>
          </p:cNvPr>
          <p:cNvCxnSpPr>
            <a:cxnSpLocks/>
          </p:cNvCxnSpPr>
          <p:nvPr/>
        </p:nvCxnSpPr>
        <p:spPr>
          <a:xfrm>
            <a:off x="771603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95E9D3-D62E-6A24-9DCA-62BF6C633FF1}"/>
              </a:ext>
            </a:extLst>
          </p:cNvPr>
          <p:cNvCxnSpPr>
            <a:cxnSpLocks/>
          </p:cNvCxnSpPr>
          <p:nvPr/>
        </p:nvCxnSpPr>
        <p:spPr>
          <a:xfrm>
            <a:off x="8657573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2A5FF-9D4B-25DF-BEC9-AEB1A1595438}"/>
              </a:ext>
            </a:extLst>
          </p:cNvPr>
          <p:cNvCxnSpPr>
            <a:cxnSpLocks/>
          </p:cNvCxnSpPr>
          <p:nvPr/>
        </p:nvCxnSpPr>
        <p:spPr>
          <a:xfrm>
            <a:off x="11897639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/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𝐷𝑂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/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blipFill>
                <a:blip r:embed="rId2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/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blipFill>
                <a:blip r:embed="rId23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/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/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7C714-CABD-848C-9699-BECD68A9064C}"/>
              </a:ext>
            </a:extLst>
          </p:cNvPr>
          <p:cNvCxnSpPr>
            <a:cxnSpLocks/>
          </p:cNvCxnSpPr>
          <p:nvPr/>
        </p:nvCxnSpPr>
        <p:spPr>
          <a:xfrm>
            <a:off x="8657573" y="1962406"/>
            <a:ext cx="3240066" cy="0"/>
          </a:xfrm>
          <a:prstGeom prst="line">
            <a:avLst/>
          </a:prstGeom>
          <a:ln w="76200">
            <a:solidFill>
              <a:srgbClr val="C00000">
                <a:alpha val="68235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/>
              <p:nvPr/>
            </p:nvSpPr>
            <p:spPr>
              <a:xfrm>
                <a:off x="7716033" y="2542751"/>
                <a:ext cx="3443395" cy="64178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L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033" y="2542751"/>
                <a:ext cx="3443395" cy="641788"/>
              </a:xfrm>
              <a:prstGeom prst="round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387105-9ED3-DE65-546F-3DC5F7758D82}"/>
              </a:ext>
            </a:extLst>
          </p:cNvPr>
          <p:cNvCxnSpPr>
            <a:cxnSpLocks/>
          </p:cNvCxnSpPr>
          <p:nvPr/>
        </p:nvCxnSpPr>
        <p:spPr>
          <a:xfrm>
            <a:off x="7229056" y="1962406"/>
            <a:ext cx="1428517" cy="0"/>
          </a:xfrm>
          <a:prstGeom prst="line">
            <a:avLst/>
          </a:prstGeom>
          <a:ln w="76200">
            <a:solidFill>
              <a:schemeClr val="accent6">
                <a:lumMod val="75000"/>
                <a:alpha val="68235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82ABD22-8960-EEBA-8A1E-1790A061ACB2}"/>
                  </a:ext>
                </a:extLst>
              </p:cNvPr>
              <p:cNvSpPr/>
              <p:nvPr/>
            </p:nvSpPr>
            <p:spPr>
              <a:xfrm>
                <a:off x="6913006" y="3467469"/>
                <a:ext cx="5124921" cy="129018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Case 1: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≥4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But: because of the way we increase k we also have: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≤8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 Therefore,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b="1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endParaRPr lang="en-IL" b="1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82ABD22-8960-EEBA-8A1E-1790A061AC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006" y="3467469"/>
                <a:ext cx="5124921" cy="1290181"/>
              </a:xfrm>
              <a:prstGeom prst="roundRect">
                <a:avLst/>
              </a:prstGeom>
              <a:blipFill>
                <a:blip r:embed="rId27"/>
                <a:stretch>
                  <a:fillRect b="-87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Bent-Up Arrow 13">
            <a:hlinkClick r:id="rId28" action="ppaction://hlinksldjump"/>
            <a:extLst>
              <a:ext uri="{FF2B5EF4-FFF2-40B4-BE49-F238E27FC236}">
                <a16:creationId xmlns:a16="http://schemas.microsoft.com/office/drawing/2014/main" id="{662C50E1-F0A5-AA91-D19E-D735148B03B2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890614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9C86F-69C7-4009-BD54-90E13AA67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General Idea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3AE8B62-FC60-0A38-EF53-3103EB2DF82C}"/>
              </a:ext>
            </a:extLst>
          </p:cNvPr>
          <p:cNvGrpSpPr/>
          <p:nvPr/>
        </p:nvGrpSpPr>
        <p:grpSpPr>
          <a:xfrm>
            <a:off x="126235" y="1690688"/>
            <a:ext cx="6399281" cy="4291952"/>
            <a:chOff x="3726787" y="2837099"/>
            <a:chExt cx="6430468" cy="392723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3485B0D-5C64-6D79-02F7-9B0BB9FE14A3}"/>
                </a:ext>
              </a:extLst>
            </p:cNvPr>
            <p:cNvGrpSpPr/>
            <p:nvPr/>
          </p:nvGrpSpPr>
          <p:grpSpPr>
            <a:xfrm>
              <a:off x="3726787" y="2837099"/>
              <a:ext cx="6430468" cy="3927237"/>
              <a:chOff x="403654" y="172996"/>
              <a:chExt cx="8517924" cy="4930345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74E2AF96-F097-80DF-19D6-DBE917C8B8CA}"/>
                  </a:ext>
                </a:extLst>
              </p:cNvPr>
              <p:cNvSpPr/>
              <p:nvPr/>
            </p:nvSpPr>
            <p:spPr>
              <a:xfrm>
                <a:off x="403654" y="172996"/>
                <a:ext cx="8517924" cy="4930345"/>
              </a:xfrm>
              <a:prstGeom prst="roundRect">
                <a:avLst>
                  <a:gd name="adj" fmla="val 419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TextBox 7">
                    <a:extLst>
                      <a:ext uri="{FF2B5EF4-FFF2-40B4-BE49-F238E27FC236}">
                        <a16:creationId xmlns:a16="http://schemas.microsoft.com/office/drawing/2014/main" id="{EAA141EE-0762-1EBC-5ACE-3FC78E8F42B4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=1,2,3, 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𝐷𝑂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DA7C9AEC-CE0B-EC46-B531-5D4BB6DAC12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r="-25000" b="-16129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5AF1555-AA25-F3B1-3DE6-1464A980028F}"/>
                  </a:ext>
                </a:extLst>
              </p:cNvPr>
              <p:cNvSpPr/>
              <p:nvPr/>
            </p:nvSpPr>
            <p:spPr>
              <a:xfrm>
                <a:off x="677563" y="829918"/>
                <a:ext cx="7971550" cy="4149856"/>
              </a:xfrm>
              <a:prstGeom prst="roundRect">
                <a:avLst>
                  <a:gd name="adj" fmla="val 4199"/>
                </a:avLst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Box 9">
                    <a:extLst>
                      <a:ext uri="{FF2B5EF4-FFF2-40B4-BE49-F238E27FC236}">
                        <a16:creationId xmlns:a16="http://schemas.microsoft.com/office/drawing/2014/main" id="{69FF4446-B663-B9F4-6D23-43836934B323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4A0D4000-5BE1-0942-8E48-A03158EEFA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2330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8DBC34A4-CE05-FB11-E3BA-BFA93F0ACBE4}"/>
                  </a:ext>
                </a:extLst>
              </p:cNvPr>
              <p:cNvSpPr/>
              <p:nvPr/>
            </p:nvSpPr>
            <p:spPr>
              <a:xfrm>
                <a:off x="1040123" y="1650556"/>
                <a:ext cx="7115217" cy="2314461"/>
              </a:xfrm>
              <a:prstGeom prst="roundRect">
                <a:avLst>
                  <a:gd name="adj" fmla="val 4199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024D7F24-E068-FBCA-85F8-25CC341D841E}"/>
                      </a:ext>
                    </a:extLst>
                  </p:cNvPr>
                  <p:cNvSpPr txBox="1"/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𝐵𝑟𝑒𝑎𝑘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𝑟𝑒𝑡𝑢𝑟𝑛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IL" i="1" dirty="0"/>
                  </a:p>
                </p:txBody>
              </p:sp>
            </mc:Choice>
            <mc:Fallback xmlns="">
              <p:sp>
                <p:nvSpPr>
                  <p:cNvPr id="91" name="TextBox 90">
                    <a:extLst>
                      <a:ext uri="{FF2B5EF4-FFF2-40B4-BE49-F238E27FC236}">
                        <a16:creationId xmlns:a16="http://schemas.microsoft.com/office/drawing/2014/main" id="{E884632D-A99C-654E-AFDE-BB5108BDBB4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r="-26902" b="-4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604B93EF-F693-92E4-0628-8DED33282D08}"/>
                    </a:ext>
                  </a:extLst>
                </p:cNvPr>
                <p:cNvSpPr/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𝐶h𝑜𝑜𝑠𝑒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𝑢𝑛𝑖𝑓𝑜𝑟𝑚𝑙𝑦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𝑟𝑎𝑛𝑑𝑜𝑚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𝑑𝑒𝑓𝑖𝑛𝑒𝑑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3. 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←#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𝑤𝑖𝑡h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1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𝑟𝑒𝑠𝑢𝑙𝑡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4. 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𝐵𝑟𝑒𝑎𝑘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𝑐𝑢𝑟𝑟𝑒𝑛𝑡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𝑙𝑜𝑜𝑝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18D7D854-4B3A-1A44-A58A-2FE61F005A8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/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Estimate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EC42BBF2-67BC-E09F-021C-E474FD5FB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877" y="1379186"/>
                <a:ext cx="2068174" cy="537697"/>
              </a:xfrm>
              <a:prstGeom prst="roundRect">
                <a:avLst/>
              </a:prstGeom>
              <a:blipFill>
                <a:blip r:embed="rId20"/>
                <a:stretch>
                  <a:fillRect b="-2273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1C3069D-1DB2-2C4E-A0C7-B58C8CE5F51D}"/>
              </a:ext>
            </a:extLst>
          </p:cNvPr>
          <p:cNvCxnSpPr/>
          <p:nvPr/>
        </p:nvCxnSpPr>
        <p:spPr>
          <a:xfrm>
            <a:off x="6764055" y="2022953"/>
            <a:ext cx="521082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02B0047-31F2-F3AC-2590-01D2A003FD64}"/>
              </a:ext>
            </a:extLst>
          </p:cNvPr>
          <p:cNvCxnSpPr>
            <a:cxnSpLocks/>
          </p:cNvCxnSpPr>
          <p:nvPr/>
        </p:nvCxnSpPr>
        <p:spPr>
          <a:xfrm>
            <a:off x="6991611" y="1904357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7C9C124-4D98-537D-0FC9-A8F51CEACF65}"/>
              </a:ext>
            </a:extLst>
          </p:cNvPr>
          <p:cNvCxnSpPr>
            <a:cxnSpLocks/>
          </p:cNvCxnSpPr>
          <p:nvPr/>
        </p:nvCxnSpPr>
        <p:spPr>
          <a:xfrm>
            <a:off x="723169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79BD67F-0586-822F-3453-8608E5C7A24B}"/>
              </a:ext>
            </a:extLst>
          </p:cNvPr>
          <p:cNvCxnSpPr>
            <a:cxnSpLocks/>
          </p:cNvCxnSpPr>
          <p:nvPr/>
        </p:nvCxnSpPr>
        <p:spPr>
          <a:xfrm>
            <a:off x="7716033" y="191062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595E9D3-D62E-6A24-9DCA-62BF6C633FF1}"/>
              </a:ext>
            </a:extLst>
          </p:cNvPr>
          <p:cNvCxnSpPr>
            <a:cxnSpLocks/>
          </p:cNvCxnSpPr>
          <p:nvPr/>
        </p:nvCxnSpPr>
        <p:spPr>
          <a:xfrm>
            <a:off x="8657573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AA2A5FF-9D4B-25DF-BEC9-AEB1A1595438}"/>
              </a:ext>
            </a:extLst>
          </p:cNvPr>
          <p:cNvCxnSpPr>
            <a:cxnSpLocks/>
          </p:cNvCxnSpPr>
          <p:nvPr/>
        </p:nvCxnSpPr>
        <p:spPr>
          <a:xfrm>
            <a:off x="11897639" y="1925894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/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=1,2,3, 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𝐷𝑂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ADEFAF-9790-9689-929C-41A541BB2E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09" y="1309997"/>
                <a:ext cx="2444644" cy="378245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/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93AC0647-B3FB-3CD5-78A6-37D05C107C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82036" y="2077884"/>
                <a:ext cx="355898" cy="369332"/>
              </a:xfrm>
              <a:prstGeom prst="rect">
                <a:avLst/>
              </a:prstGeom>
              <a:blipFill>
                <a:blip r:embed="rId22"/>
                <a:stretch>
                  <a:fillRect r="-200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/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7C921F4-8364-BE97-C067-040C359B8A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3389" y="2123613"/>
                <a:ext cx="355898" cy="369332"/>
              </a:xfrm>
              <a:prstGeom prst="rect">
                <a:avLst/>
              </a:prstGeom>
              <a:blipFill>
                <a:blip r:embed="rId23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/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78CA-EA7E-FFA8-6F9C-E1B0FE579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7288" y="2111001"/>
                <a:ext cx="447493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/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3D9D7C7-5D62-CFF8-C067-1C364389B6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7440" y="2101974"/>
                <a:ext cx="447493" cy="369332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1A7C714-CABD-848C-9699-BECD68A9064C}"/>
              </a:ext>
            </a:extLst>
          </p:cNvPr>
          <p:cNvCxnSpPr>
            <a:cxnSpLocks/>
          </p:cNvCxnSpPr>
          <p:nvPr/>
        </p:nvCxnSpPr>
        <p:spPr>
          <a:xfrm>
            <a:off x="8657573" y="1962406"/>
            <a:ext cx="3240066" cy="0"/>
          </a:xfrm>
          <a:prstGeom prst="line">
            <a:avLst/>
          </a:prstGeom>
          <a:ln w="762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/>
              <p:nvPr/>
            </p:nvSpPr>
            <p:spPr>
              <a:xfrm>
                <a:off x="7263284" y="765544"/>
                <a:ext cx="3443395" cy="43779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≥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IL" dirty="0"/>
                  <a:t> and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 </m:t>
                    </m:r>
                    <m:f>
                      <m:f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8" name="Rounded Rectangle 57">
                <a:extLst>
                  <a:ext uri="{FF2B5EF4-FFF2-40B4-BE49-F238E27FC236}">
                    <a16:creationId xmlns:a16="http://schemas.microsoft.com/office/drawing/2014/main" id="{AC011986-3318-68CC-9B72-D955AB566F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3284" y="765544"/>
                <a:ext cx="3443395" cy="437792"/>
              </a:xfrm>
              <a:prstGeom prst="roundRect">
                <a:avLst/>
              </a:prstGeom>
              <a:blipFill>
                <a:blip r:embed="rId26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F387105-9ED3-DE65-546F-3DC5F7758D82}"/>
              </a:ext>
            </a:extLst>
          </p:cNvPr>
          <p:cNvCxnSpPr>
            <a:cxnSpLocks/>
          </p:cNvCxnSpPr>
          <p:nvPr/>
        </p:nvCxnSpPr>
        <p:spPr>
          <a:xfrm>
            <a:off x="7229056" y="1962406"/>
            <a:ext cx="1428517" cy="0"/>
          </a:xfrm>
          <a:prstGeom prst="line">
            <a:avLst/>
          </a:prstGeom>
          <a:ln w="76200">
            <a:solidFill>
              <a:srgbClr val="5482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E25E0FA-5606-4E7E-97D4-B14895ED73A4}"/>
                  </a:ext>
                </a:extLst>
              </p:cNvPr>
              <p:cNvSpPr/>
              <p:nvPr/>
            </p:nvSpPr>
            <p:spPr>
              <a:xfrm>
                <a:off x="7229056" y="2590584"/>
                <a:ext cx="3577956" cy="604584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Case 2: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≤4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6E25E0FA-5606-4E7E-97D4-B14895ED73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056" y="2590584"/>
                <a:ext cx="3577956" cy="604584"/>
              </a:xfrm>
              <a:prstGeom prst="roundRect">
                <a:avLst/>
              </a:prstGeom>
              <a:blipFill>
                <a:blip r:embed="rId27"/>
                <a:stretch>
                  <a:fillRect l="-35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271C13-903D-5741-F75D-58CF003D8729}"/>
              </a:ext>
            </a:extLst>
          </p:cNvPr>
          <p:cNvCxnSpPr>
            <a:cxnSpLocks/>
          </p:cNvCxnSpPr>
          <p:nvPr/>
        </p:nvCxnSpPr>
        <p:spPr>
          <a:xfrm>
            <a:off x="7579860" y="3836006"/>
            <a:ext cx="3129379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22B708E-A7F0-F452-1B7D-B7968A82DB15}"/>
              </a:ext>
            </a:extLst>
          </p:cNvPr>
          <p:cNvCxnSpPr>
            <a:cxnSpLocks/>
          </p:cNvCxnSpPr>
          <p:nvPr/>
        </p:nvCxnSpPr>
        <p:spPr>
          <a:xfrm>
            <a:off x="8770932" y="3717410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65741AD-5A96-9786-09A0-DF2CA9C7AD97}"/>
              </a:ext>
            </a:extLst>
          </p:cNvPr>
          <p:cNvCxnSpPr>
            <a:cxnSpLocks/>
          </p:cNvCxnSpPr>
          <p:nvPr/>
        </p:nvCxnSpPr>
        <p:spPr>
          <a:xfrm>
            <a:off x="9011014" y="3723673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AA88913-CCC1-EDFA-BBF1-DFB46B871324}"/>
              </a:ext>
            </a:extLst>
          </p:cNvPr>
          <p:cNvCxnSpPr>
            <a:cxnSpLocks/>
          </p:cNvCxnSpPr>
          <p:nvPr/>
        </p:nvCxnSpPr>
        <p:spPr>
          <a:xfrm>
            <a:off x="9495354" y="3723673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CDA9186-AD89-94D0-FD68-3E513F00EBEB}"/>
              </a:ext>
            </a:extLst>
          </p:cNvPr>
          <p:cNvCxnSpPr>
            <a:cxnSpLocks/>
          </p:cNvCxnSpPr>
          <p:nvPr/>
        </p:nvCxnSpPr>
        <p:spPr>
          <a:xfrm>
            <a:off x="10436894" y="3738947"/>
            <a:ext cx="0" cy="20664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DC2A97-6B63-878D-5E98-6451B9B7A0AD}"/>
                  </a:ext>
                </a:extLst>
              </p:cNvPr>
              <p:cNvSpPr txBox="1"/>
              <p:nvPr/>
            </p:nvSpPr>
            <p:spPr>
              <a:xfrm>
                <a:off x="10222710" y="3936666"/>
                <a:ext cx="3558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0DC2A97-6B63-878D-5E98-6451B9B7A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2710" y="3936666"/>
                <a:ext cx="355898" cy="369332"/>
              </a:xfrm>
              <a:prstGeom prst="rect">
                <a:avLst/>
              </a:prstGeom>
              <a:blipFill>
                <a:blip r:embed="rId28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758950-4066-BA04-F804-FDF8C38A0F83}"/>
                  </a:ext>
                </a:extLst>
              </p:cNvPr>
              <p:cNvSpPr txBox="1"/>
              <p:nvPr/>
            </p:nvSpPr>
            <p:spPr>
              <a:xfrm>
                <a:off x="9276609" y="3924054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7758950-4066-BA04-F804-FDF8C38A0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609" y="3924054"/>
                <a:ext cx="447493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155D20-E555-7732-96C8-DC27BCBB1468}"/>
                  </a:ext>
                </a:extLst>
              </p:cNvPr>
              <p:cNvSpPr txBox="1"/>
              <p:nvPr/>
            </p:nvSpPr>
            <p:spPr>
              <a:xfrm>
                <a:off x="8786761" y="3915027"/>
                <a:ext cx="44749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99155D20-E555-7732-96C8-DC27BCBB1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6761" y="3915027"/>
                <a:ext cx="447493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C2B44EA-8D64-79D3-1600-37DFE0B9F98C}"/>
              </a:ext>
            </a:extLst>
          </p:cNvPr>
          <p:cNvCxnSpPr>
            <a:cxnSpLocks/>
          </p:cNvCxnSpPr>
          <p:nvPr/>
        </p:nvCxnSpPr>
        <p:spPr>
          <a:xfrm>
            <a:off x="9008377" y="3775459"/>
            <a:ext cx="1428517" cy="0"/>
          </a:xfrm>
          <a:prstGeom prst="line">
            <a:avLst/>
          </a:prstGeom>
          <a:ln w="76200">
            <a:solidFill>
              <a:srgbClr val="54823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E2FC9D3-86C2-BEF6-8B98-C1C763FC1A0C}"/>
              </a:ext>
            </a:extLst>
          </p:cNvPr>
          <p:cNvCxnSpPr>
            <a:cxnSpLocks/>
          </p:cNvCxnSpPr>
          <p:nvPr/>
        </p:nvCxnSpPr>
        <p:spPr>
          <a:xfrm>
            <a:off x="7579860" y="3775459"/>
            <a:ext cx="1428517" cy="0"/>
          </a:xfrm>
          <a:prstGeom prst="line">
            <a:avLst/>
          </a:prstGeom>
          <a:ln w="76200">
            <a:solidFill>
              <a:srgbClr val="ED7D3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67D2F6A-D530-AF14-F712-3551E3C0D419}"/>
                  </a:ext>
                </a:extLst>
              </p:cNvPr>
              <p:cNvSpPr/>
              <p:nvPr/>
            </p:nvSpPr>
            <p:spPr>
              <a:xfrm>
                <a:off x="6991611" y="4530426"/>
                <a:ext cx="4827762" cy="166995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/>
                  <a:t>Observations: 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1200" i="1" dirty="0">
                    <a:latin typeface="Cambria Math" panose="02040503050406030204" pitchFamily="18" charset="0"/>
                  </a:rPr>
                  <a:t>,          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Failure: if output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if </a:t>
                </a:r>
                <a:r>
                  <a:rPr lang="en-IL" dirty="0"/>
                  <a:t>”count &lt;</a:t>
                </a:r>
                <a14:m>
                  <m:oMath xmlns:m="http://schemas.openxmlformats.org/officeDocument/2006/math">
                    <m:r>
                      <a:rPr lang="en-IL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dirty="0">
                        <a:latin typeface="Cambria Math" panose="02040503050406030204" pitchFamily="18" charset="0"/>
                      </a:rPr>
                      <m:t>/4</m:t>
                    </m:r>
                  </m:oMath>
                </a14:m>
                <a:r>
                  <a:rPr lang="en-IL" dirty="0"/>
                  <a:t>” happens for all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IL" dirty="0"/>
                  <a:t> times.</a:t>
                </a:r>
              </a:p>
            </p:txBody>
          </p:sp>
        </mc:Choice>
        <mc:Fallback xmlns=""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667D2F6A-D530-AF14-F712-3551E3C0D4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1611" y="4530426"/>
                <a:ext cx="4827762" cy="1669956"/>
              </a:xfrm>
              <a:prstGeom prst="round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32" action="ppaction://hlinksldjump"/>
            <a:extLst>
              <a:ext uri="{FF2B5EF4-FFF2-40B4-BE49-F238E27FC236}">
                <a16:creationId xmlns:a16="http://schemas.microsoft.com/office/drawing/2014/main" id="{4BFCE224-A699-48C3-95FA-7F56AC93DFD3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9916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4F442-EC46-774C-86DA-10C756F2A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109"/>
            <a:ext cx="10515600" cy="1325563"/>
          </a:xfrm>
        </p:spPr>
        <p:txBody>
          <a:bodyPr/>
          <a:lstStyle/>
          <a:p>
            <a:r>
              <a:rPr lang="en-IL" dirty="0"/>
              <a:t>Stage I: Estimate The Number of Defectives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37B63D8-BD6A-7E4C-986A-40034BD25FC2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304799" y="1480481"/>
              <a:ext cx="4653278" cy="18718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637B63D8-BD6A-7E4C-986A-40034BD25FC2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86472195"/>
                  </p:ext>
                </p:extLst>
              </p:nvPr>
            </p:nvGraphicFramePr>
            <p:xfrm>
              <a:off x="304799" y="1480481"/>
              <a:ext cx="4653278" cy="187186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85DE73-D3C7-7491-3EE8-95906D34D26A}"/>
                  </a:ext>
                </a:extLst>
              </p:cNvPr>
              <p:cNvSpPr/>
              <p:nvPr/>
            </p:nvSpPr>
            <p:spPr>
              <a:xfrm>
                <a:off x="781833" y="3789123"/>
                <a:ext cx="11067789" cy="2680569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IL" sz="2400" b="1" dirty="0">
                    <a:solidFill>
                      <a:schemeClr val="tx1"/>
                    </a:solidFill>
                  </a:rPr>
                  <a:t>Lemma</a:t>
                </a:r>
                <a:endParaRPr lang="en-IL" sz="2400" b="1" i="1" dirty="0">
                  <a:solidFill>
                    <a:schemeClr val="tx1"/>
                  </a:solidFill>
                </a:endParaRPr>
              </a:p>
              <a:p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Monte Carlo adaptive algorithm </a:t>
                </a:r>
                <a:r>
                  <a:rPr lang="en-IL" sz="2400" b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Estimate</a:t>
                </a:r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asks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IL" sz="2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queries and returns an integer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that, with probability at least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′≥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with probability 1,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′≤8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IL" sz="24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algn="ctr"/>
                <a:endParaRPr lang="en-IL" sz="2400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8E85DE73-D3C7-7491-3EE8-95906D34D2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833" y="3789123"/>
                <a:ext cx="11067789" cy="2680569"/>
              </a:xfrm>
              <a:prstGeom prst="roundRect">
                <a:avLst/>
              </a:prstGeom>
              <a:blipFill>
                <a:blip r:embed="rId11"/>
                <a:stretch>
                  <a:fillRect t="-472" r="-1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rId12" action="ppaction://hlinksldjump"/>
            <a:extLst>
              <a:ext uri="{FF2B5EF4-FFF2-40B4-BE49-F238E27FC236}">
                <a16:creationId xmlns:a16="http://schemas.microsoft.com/office/drawing/2014/main" id="{DF9CF2F1-3067-0E34-FE67-BB9F5AD9B4EB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6343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E8CF4E4-E497-F84F-AC5B-AA57EC0C0F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3568" y="1558413"/>
                <a:ext cx="5482615" cy="4718818"/>
              </a:xfrm>
            </p:spPr>
            <p:txBody>
              <a:bodyPr>
                <a:normAutofit/>
              </a:bodyPr>
              <a:lstStyle/>
              <a:p>
                <a:r>
                  <a:rPr lang="en-IL" dirty="0"/>
                  <a:t>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dirty="0"/>
                  <a:t>:</a:t>
                </a:r>
              </a:p>
              <a:p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  <a:p>
                <a:r>
                  <a:rPr lang="en-IL" dirty="0"/>
                  <a:t>The probability that the algorithm 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IL" dirty="0"/>
                  <a:t> is at most:</a:t>
                </a:r>
              </a:p>
              <a:p>
                <a:endParaRPr lang="en-IL" dirty="0"/>
              </a:p>
              <a:p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4" name="Content Placeholder 2">
                <a:extLst>
                  <a:ext uri="{FF2B5EF4-FFF2-40B4-BE49-F238E27FC236}">
                    <a16:creationId xmlns:a16="http://schemas.microsoft.com/office/drawing/2014/main" id="{2E8CF4E4-E497-F84F-AC5B-AA57EC0C0F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3568" y="1558413"/>
                <a:ext cx="5482615" cy="4718818"/>
              </a:xfrm>
              <a:blipFill>
                <a:blip r:embed="rId3"/>
                <a:stretch>
                  <a:fillRect l="-2083" t="-1882" r="-69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AD7C2BE4-1401-F943-BDEF-4CA648B69BDA}"/>
              </a:ext>
            </a:extLst>
          </p:cNvPr>
          <p:cNvGrpSpPr/>
          <p:nvPr/>
        </p:nvGrpSpPr>
        <p:grpSpPr>
          <a:xfrm>
            <a:off x="5637964" y="1107152"/>
            <a:ext cx="6430468" cy="3927237"/>
            <a:chOff x="3726787" y="2837099"/>
            <a:chExt cx="6430468" cy="3927237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AAC81804-B452-B342-80E1-A88E1771E004}"/>
                </a:ext>
              </a:extLst>
            </p:cNvPr>
            <p:cNvGrpSpPr/>
            <p:nvPr/>
          </p:nvGrpSpPr>
          <p:grpSpPr>
            <a:xfrm>
              <a:off x="3726787" y="2837099"/>
              <a:ext cx="6430468" cy="3927237"/>
              <a:chOff x="403654" y="172996"/>
              <a:chExt cx="8517924" cy="493034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F219309-8C48-2148-92E8-331787EEE76A}"/>
                  </a:ext>
                </a:extLst>
              </p:cNvPr>
              <p:cNvSpPr/>
              <p:nvPr/>
            </p:nvSpPr>
            <p:spPr>
              <a:xfrm>
                <a:off x="403654" y="172996"/>
                <a:ext cx="8517924" cy="4930345"/>
              </a:xfrm>
              <a:prstGeom prst="roundRect">
                <a:avLst>
                  <a:gd name="adj" fmla="val 4199"/>
                </a:avLst>
              </a:prstGeom>
              <a:solidFill>
                <a:schemeClr val="tx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95000"/>
                    <a:lumOff val="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DFEEFB8B-B856-7243-A523-D442F67C6B5C}"/>
                      </a:ext>
                    </a:extLst>
                  </p:cNvPr>
                  <p:cNvSpPr txBox="1"/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=1,2,3, 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𝐷𝑂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5" name="TextBox 4">
                    <a:extLst>
                      <a:ext uri="{FF2B5EF4-FFF2-40B4-BE49-F238E27FC236}">
                        <a16:creationId xmlns:a16="http://schemas.microsoft.com/office/drawing/2014/main" id="{DFEEFB8B-B856-7243-A523-D442F67C6B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654" y="264661"/>
                    <a:ext cx="3012259" cy="47485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r="-25140" b="-1290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661E43CB-67D8-C34A-BA5B-8889B1C90E41}"/>
                  </a:ext>
                </a:extLst>
              </p:cNvPr>
              <p:cNvSpPr/>
              <p:nvPr/>
            </p:nvSpPr>
            <p:spPr>
              <a:xfrm>
                <a:off x="677563" y="829918"/>
                <a:ext cx="7971550" cy="4149856"/>
              </a:xfrm>
              <a:prstGeom prst="roundRect">
                <a:avLst>
                  <a:gd name="adj" fmla="val 4199"/>
                </a:avLst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D68A4F-7DD7-4F4B-A115-392E0A4EF144}"/>
                      </a:ext>
                    </a:extLst>
                  </p:cNvPr>
                  <p:cNvSpPr txBox="1"/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𝐹𝑂𝑅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≔</m:t>
                          </m:r>
                          <m:d>
                            <m:dPr>
                              <m:begChr m:val="⌈"/>
                              <m:endChr m:val="⌉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func>
                                <m:func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)/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F5D68A4F-7DD7-4F4B-A115-392E0A4EF14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50919" y="813287"/>
                    <a:ext cx="3456797" cy="778656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r="-22330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DFB2EE0-DBCD-E046-9966-B94183D4DCC9}"/>
                  </a:ext>
                </a:extLst>
              </p:cNvPr>
              <p:cNvSpPr/>
              <p:nvPr/>
            </p:nvSpPr>
            <p:spPr>
              <a:xfrm>
                <a:off x="1040123" y="1753617"/>
                <a:ext cx="6616103" cy="2118322"/>
              </a:xfrm>
              <a:prstGeom prst="roundRect">
                <a:avLst>
                  <a:gd name="adj" fmla="val 4199"/>
                </a:avLst>
              </a:prstGeom>
              <a:solidFill>
                <a:schemeClr val="bg1">
                  <a:lumMod val="95000"/>
                </a:schemeClr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/>
              <a:p>
                <a:pPr algn="ctr"/>
                <a:endParaRPr lang="en-IL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BEB8214-1ACD-F441-9127-3670B9E0CBAD}"/>
                      </a:ext>
                    </a:extLst>
                  </p:cNvPr>
                  <p:cNvSpPr txBox="1"/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𝐼𝐹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𝐵𝑟𝑒𝑎𝑘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𝑐𝑢𝑟𝑟𝑒𝑛𝑡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𝑓𝑜𝑟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𝑙𝑜𝑜𝑝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𝑟𝑒𝑡𝑢𝑟𝑛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oMath>
                      </m:oMathPara>
                    </a14:m>
                    <a:endParaRPr lang="en-IL" i="1" dirty="0"/>
                  </a:p>
                </p:txBody>
              </p:sp>
            </mc:Choice>
            <mc:Fallback xmlns=""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ABEB8214-1ACD-F441-9127-3670B9E0CB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4240" y="3995506"/>
                    <a:ext cx="6172720" cy="783566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r="-26902" b="-2000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B4943B7-8CE3-5743-9A29-69207AD8D6E3}"/>
                    </a:ext>
                  </a:extLst>
                </p:cNvPr>
                <p:cNvSpPr/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1. 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𝐶h𝑜𝑜𝑠𝑒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: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𝑢𝑛𝑖𝑓𝑜𝑟𝑚𝑙𝑦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𝑟𝑎𝑛𝑑𝑜𝑚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2.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𝐴𝑠𝑘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𝑞𝑢𝑒𝑟𝑖𝑒𝑠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𝑑𝑒𝑓𝑖𝑛𝑒𝑑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3. 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𝑐𝑜𝑢𝑛𝑡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←#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𝑝𝑜𝑠𝑖𝑡𝑖𝑣𝑒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𝑞𝑢𝑒𝑟𝑖𝑒𝑠</m:t>
                        </m:r>
                      </m:oMath>
                    </m:oMathPara>
                  </a14:m>
                  <a:endParaRPr lang="en-US" i="1" dirty="0"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4. 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𝐼𝐹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≥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𝐵𝑟𝑒𝑎𝑘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𝑡h𝑒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𝑐𝑢𝑟𝑟𝑒𝑛𝑡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𝑙𝑜𝑜𝑝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9B4943B7-8CE3-5743-9A29-69207AD8D6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5842" y="4204007"/>
                  <a:ext cx="4994720" cy="1455142"/>
                </a:xfrm>
                <a:prstGeom prst="rect">
                  <a:avLst/>
                </a:prstGeom>
                <a:blipFill>
                  <a:blip r:embed="rId7"/>
                  <a:stretch>
                    <a:fillRect b="-87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919EF0B8-E48F-0741-845A-14A8841F0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242" y="49206"/>
            <a:ext cx="8874058" cy="1325563"/>
          </a:xfrm>
        </p:spPr>
        <p:txBody>
          <a:bodyPr/>
          <a:lstStyle/>
          <a:p>
            <a:r>
              <a:rPr lang="en-IL" i="1" dirty="0"/>
              <a:t>Estimate failure probablity </a:t>
            </a:r>
            <a:endParaRPr lang="en-IL" i="1" dirty="0">
              <a:latin typeface="Agency FB" panose="020B0503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8B3BBE5-DB96-0342-AB0C-E0411CABDA75}"/>
                  </a:ext>
                </a:extLst>
              </p:cNvPr>
              <p:cNvSpPr/>
              <p:nvPr/>
            </p:nvSpPr>
            <p:spPr>
              <a:xfrm>
                <a:off x="380242" y="2608853"/>
                <a:ext cx="5068345" cy="9238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𝑐𝑜𝑢𝑛𝑡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type m:val="lin"/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num>
                                  <m:den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48B3BBE5-DB96-0342-AB0C-E0411CABDA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2" y="2608853"/>
                <a:ext cx="5068345" cy="923836"/>
              </a:xfrm>
              <a:prstGeom prst="roundRect">
                <a:avLst/>
              </a:prstGeom>
              <a:blipFill>
                <a:blip r:embed="rId8"/>
                <a:stretch>
                  <a:fillRect t="-12000" b="-9333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Left Bracket 12">
            <a:extLst>
              <a:ext uri="{FF2B5EF4-FFF2-40B4-BE49-F238E27FC236}">
                <a16:creationId xmlns:a16="http://schemas.microsoft.com/office/drawing/2014/main" id="{9C685F89-C65F-1641-B1A7-E9B9A0ABB205}"/>
              </a:ext>
            </a:extLst>
          </p:cNvPr>
          <p:cNvSpPr/>
          <p:nvPr/>
        </p:nvSpPr>
        <p:spPr>
          <a:xfrm>
            <a:off x="5758249" y="2415363"/>
            <a:ext cx="337751" cy="1513840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6BA61B0-C465-0A43-B1A2-323EC98FA7D1}"/>
                  </a:ext>
                </a:extLst>
              </p:cNvPr>
              <p:cNvSpPr/>
              <p:nvPr/>
            </p:nvSpPr>
            <p:spPr>
              <a:xfrm>
                <a:off x="380243" y="5353395"/>
                <a:ext cx="7531778" cy="1257470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𝑜𝑢𝑡𝑝𝑢𝑡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e>
                      </m:func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d>
                                <m:dPr>
                                  <m:begChr m:val="⌈"/>
                                  <m:endChr m:val="⌉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func>
                                        <m:func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400"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𝛿</m:t>
                                              </m:r>
                                            </m:den>
                                          </m:f>
                                        </m:e>
                                      </m:func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⌊"/>
                              <m:endChr m:val="⌋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f>
                                <m:fPr>
                                  <m:type m:val="lin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44" name="Rounded Rectangle 43">
                <a:extLst>
                  <a:ext uri="{FF2B5EF4-FFF2-40B4-BE49-F238E27FC236}">
                    <a16:creationId xmlns:a16="http://schemas.microsoft.com/office/drawing/2014/main" id="{E6BA61B0-C465-0A43-B1A2-323EC98FA7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243" y="5353395"/>
                <a:ext cx="7531778" cy="1257470"/>
              </a:xfrm>
              <a:prstGeom prst="roundRect">
                <a:avLst/>
              </a:prstGeom>
              <a:blipFill>
                <a:blip r:embed="rId9"/>
                <a:stretch>
                  <a:fillRect t="-82178" b="-13762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Left Bracket 44">
            <a:extLst>
              <a:ext uri="{FF2B5EF4-FFF2-40B4-BE49-F238E27FC236}">
                <a16:creationId xmlns:a16="http://schemas.microsoft.com/office/drawing/2014/main" id="{DD636DF3-8263-994D-9110-5C1BA8927C5D}"/>
              </a:ext>
            </a:extLst>
          </p:cNvPr>
          <p:cNvSpPr/>
          <p:nvPr/>
        </p:nvSpPr>
        <p:spPr>
          <a:xfrm>
            <a:off x="5731250" y="4223965"/>
            <a:ext cx="337751" cy="548914"/>
          </a:xfrm>
          <a:prstGeom prst="leftBracket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F0CBE43-9FE8-B74E-B50F-69693D67D7AE}"/>
                  </a:ext>
                </a:extLst>
              </p:cNvPr>
              <p:cNvSpPr/>
              <p:nvPr/>
            </p:nvSpPr>
            <p:spPr>
              <a:xfrm>
                <a:off x="9784486" y="934164"/>
                <a:ext cx="2078253" cy="492005"/>
              </a:xfrm>
              <a:prstGeom prst="roundRect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Estimate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9F0CBE43-9FE8-B74E-B50F-69693D67D7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4486" y="934164"/>
                <a:ext cx="2078253" cy="492005"/>
              </a:xfrm>
              <a:prstGeom prst="roundRect">
                <a:avLst/>
              </a:prstGeom>
              <a:blipFill>
                <a:blip r:embed="rId10"/>
                <a:stretch>
                  <a:fillRect b="-7692"/>
                </a:stretch>
              </a:blipFill>
              <a:ln w="6350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Bent-Up Arrow 1">
            <a:hlinkClick r:id="rId11" action="ppaction://hlinksldjump"/>
            <a:extLst>
              <a:ext uri="{FF2B5EF4-FFF2-40B4-BE49-F238E27FC236}">
                <a16:creationId xmlns:a16="http://schemas.microsoft.com/office/drawing/2014/main" id="{CFDDF5B3-25C1-913C-9F31-7BFB3579AA4D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964577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8E704-5B14-C74C-85A9-5784C2430C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value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cannot exceed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  <a:p>
                <a:r>
                  <a:rPr lang="en-IL" dirty="0"/>
                  <a:t>Therefore,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78E704-5B14-C74C-85A9-5784C2430C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1">
            <a:extLst>
              <a:ext uri="{FF2B5EF4-FFF2-40B4-BE49-F238E27FC236}">
                <a16:creationId xmlns:a16="http://schemas.microsoft.com/office/drawing/2014/main" id="{C472F5F4-E2F8-5144-87AA-5F38656FE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i="1" dirty="0"/>
              <a:t>Estimate Query Analysis</a:t>
            </a:r>
            <a:endParaRPr lang="en-IL" i="1" dirty="0">
              <a:latin typeface="Agency FB" panose="020B0503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C896641-2713-C64B-A974-D9A5968F2580}"/>
                  </a:ext>
                </a:extLst>
              </p:cNvPr>
              <p:cNvSpPr/>
              <p:nvPr/>
            </p:nvSpPr>
            <p:spPr>
              <a:xfrm>
                <a:off x="838200" y="3225114"/>
                <a:ext cx="10799805" cy="2286000"/>
              </a:xfrm>
              <a:prstGeom prst="round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𝑞𝑢𝑒𝑟𝑖𝑒𝑠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≤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func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nary>
                      <m:r>
                        <a:rPr lang="en-US" sz="2400" i="1">
                          <a:latin typeface="Cambria Math" panose="02040503050406030204" pitchFamily="18" charset="0"/>
                        </a:rPr>
                        <m:t>  ≤</m:t>
                      </m:r>
                      <m:nary>
                        <m:naryPr>
                          <m:chr m:val="∑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⌈"/>
                              <m:endChr m:val="⌉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8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</m:e>
                          </m:d>
                        </m:sup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func>
                              <m:func>
                                <m:func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func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∎</m:t>
                          </m:r>
                        </m:e>
                      </m:nary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5C896641-2713-C64B-A974-D9A5968F25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225114"/>
                <a:ext cx="10799805" cy="2286000"/>
              </a:xfrm>
              <a:prstGeom prst="roundRect">
                <a:avLst/>
              </a:prstGeom>
              <a:blipFill>
                <a:blip r:embed="rId3"/>
                <a:stretch>
                  <a:fillRect t="-23077" b="-5439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Bent-Up Arrow 1">
            <a:hlinkClick r:id="rId4" action="ppaction://hlinksldjump"/>
            <a:extLst>
              <a:ext uri="{FF2B5EF4-FFF2-40B4-BE49-F238E27FC236}">
                <a16:creationId xmlns:a16="http://schemas.microsoft.com/office/drawing/2014/main" id="{4C36B578-F96C-A8F8-DCAF-9BBD2EB118A3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2050435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534D869-2859-CA4D-837C-A88413AA4180}"/>
              </a:ext>
            </a:extLst>
          </p:cNvPr>
          <p:cNvSpPr/>
          <p:nvPr/>
        </p:nvSpPr>
        <p:spPr>
          <a:xfrm>
            <a:off x="1439426" y="5071128"/>
            <a:ext cx="1760591" cy="6520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D6C1381B-04BC-2845-AD58-BF4F1CEF9EF8}"/>
              </a:ext>
            </a:extLst>
          </p:cNvPr>
          <p:cNvSpPr/>
          <p:nvPr/>
        </p:nvSpPr>
        <p:spPr>
          <a:xfrm>
            <a:off x="3548233" y="5073398"/>
            <a:ext cx="1922070" cy="6475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7798140-61FF-1E44-83A5-9F4B68376D46}"/>
              </a:ext>
            </a:extLst>
          </p:cNvPr>
          <p:cNvSpPr/>
          <p:nvPr/>
        </p:nvSpPr>
        <p:spPr>
          <a:xfrm>
            <a:off x="6165723" y="5073398"/>
            <a:ext cx="1760591" cy="6520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F5E0DAE-0CB0-9E42-9E20-47D8ADE3482A}"/>
              </a:ext>
            </a:extLst>
          </p:cNvPr>
          <p:cNvSpPr/>
          <p:nvPr/>
        </p:nvSpPr>
        <p:spPr>
          <a:xfrm>
            <a:off x="8419320" y="5073398"/>
            <a:ext cx="1892113" cy="64755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69288-3938-A747-A6B7-3A751D6BFA50}"/>
                  </a:ext>
                </a:extLst>
              </p:cNvPr>
              <p:cNvSpPr txBox="1"/>
              <p:nvPr/>
            </p:nvSpPr>
            <p:spPr>
              <a:xfrm>
                <a:off x="1914163" y="5787113"/>
                <a:ext cx="4411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1069288-3938-A747-A6B7-3A751D6BFA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4163" y="5787113"/>
                <a:ext cx="44114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0938F-9513-254F-B433-4517FB065A2D}"/>
                  </a:ext>
                </a:extLst>
              </p:cNvPr>
              <p:cNvSpPr txBox="1"/>
              <p:nvPr/>
            </p:nvSpPr>
            <p:spPr>
              <a:xfrm>
                <a:off x="4386116" y="5787113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380938F-9513-254F-B433-4517FB065A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116" y="5787113"/>
                <a:ext cx="44646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527FB5-AA40-1046-B3B9-A675839C344F}"/>
                  </a:ext>
                </a:extLst>
              </p:cNvPr>
              <p:cNvSpPr txBox="1"/>
              <p:nvPr/>
            </p:nvSpPr>
            <p:spPr>
              <a:xfrm>
                <a:off x="6990567" y="5780262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A527FB5-AA40-1046-B3B9-A675839C34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567" y="5780262"/>
                <a:ext cx="44646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D4A1D0-E4DA-164C-9865-F451C5657E4A}"/>
                  </a:ext>
                </a:extLst>
              </p:cNvPr>
              <p:cNvSpPr txBox="1"/>
              <p:nvPr/>
            </p:nvSpPr>
            <p:spPr>
              <a:xfrm>
                <a:off x="9467226" y="5780262"/>
                <a:ext cx="446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AD4A1D0-E4DA-164C-9865-F451C5657E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226" y="5780262"/>
                <a:ext cx="44646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50CD0F-B810-7843-8DB9-DF2708C755D8}"/>
                  </a:ext>
                </a:extLst>
              </p:cNvPr>
              <p:cNvSpPr/>
              <p:nvPr/>
            </p:nvSpPr>
            <p:spPr>
              <a:xfrm>
                <a:off x="4969084" y="3245965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0650CD0F-B810-7843-8DB9-DF2708C755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9084" y="3245965"/>
                <a:ext cx="513429" cy="45763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9B94FA8-18E5-9242-B0C4-CB11482E5339}"/>
                  </a:ext>
                </a:extLst>
              </p:cNvPr>
              <p:cNvSpPr/>
              <p:nvPr/>
            </p:nvSpPr>
            <p:spPr>
              <a:xfrm>
                <a:off x="5616335" y="3245965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9B94FA8-18E5-9242-B0C4-CB11482E53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6335" y="3245965"/>
                <a:ext cx="513429" cy="45763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CD80332-D134-E340-9EC3-BF224604CF03}"/>
                  </a:ext>
                </a:extLst>
              </p:cNvPr>
              <p:cNvSpPr/>
              <p:nvPr/>
            </p:nvSpPr>
            <p:spPr>
              <a:xfrm>
                <a:off x="6313649" y="3245965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CD80332-D134-E340-9EC3-BF224604C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3649" y="3245965"/>
                <a:ext cx="513429" cy="45763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8782950-B8B9-214B-8F2A-A1C150D10D78}"/>
                  </a:ext>
                </a:extLst>
              </p:cNvPr>
              <p:cNvSpPr/>
              <p:nvPr/>
            </p:nvSpPr>
            <p:spPr>
              <a:xfrm>
                <a:off x="7020069" y="3248726"/>
                <a:ext cx="513429" cy="457631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28782950-B8B9-214B-8F2A-A1C150D10D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0069" y="3248726"/>
                <a:ext cx="513429" cy="457631"/>
              </a:xfrm>
              <a:prstGeom prst="roundRect">
                <a:avLst/>
              </a:prstGeom>
              <a:blipFill>
                <a:blip r:embed="rId10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CE6C836-1D7D-384C-8731-E54C7C4D640D}"/>
                  </a:ext>
                </a:extLst>
              </p:cNvPr>
              <p:cNvSpPr/>
              <p:nvPr/>
            </p:nvSpPr>
            <p:spPr>
              <a:xfrm>
                <a:off x="7772005" y="3245965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9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BCE6C836-1D7D-384C-8731-E54C7C4D64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2005" y="3245965"/>
                <a:ext cx="513429" cy="457631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75D8620-2D0A-8146-8124-AD7C6B289331}"/>
                  </a:ext>
                </a:extLst>
              </p:cNvPr>
              <p:cNvSpPr/>
              <p:nvPr/>
            </p:nvSpPr>
            <p:spPr>
              <a:xfrm>
                <a:off x="8469319" y="3245965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775D8620-2D0A-8146-8124-AD7C6B2893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9319" y="3245965"/>
                <a:ext cx="513429" cy="4576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ECA4A54-B85F-2743-9161-2C615E90F4F8}"/>
                  </a:ext>
                </a:extLst>
              </p:cNvPr>
              <p:cNvSpPr/>
              <p:nvPr/>
            </p:nvSpPr>
            <p:spPr>
              <a:xfrm>
                <a:off x="3601770" y="3247856"/>
                <a:ext cx="513429" cy="457631"/>
              </a:xfrm>
              <a:prstGeom prst="roundRect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FECA4A54-B85F-2743-9161-2C615E90F4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770" y="3247856"/>
                <a:ext cx="513429" cy="457631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C4649B3-2476-CF45-84BF-E3E2F3658EB2}"/>
                  </a:ext>
                </a:extLst>
              </p:cNvPr>
              <p:cNvSpPr/>
              <p:nvPr/>
            </p:nvSpPr>
            <p:spPr>
              <a:xfrm>
                <a:off x="4299084" y="3247856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FC4649B3-2476-CF45-84BF-E3E2F3658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084" y="3247856"/>
                <a:ext cx="513429" cy="457631"/>
              </a:xfrm>
              <a:prstGeom prst="round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B09BAA6-C2BF-8547-BB0B-C039019F358C}"/>
                  </a:ext>
                </a:extLst>
              </p:cNvPr>
              <p:cNvSpPr/>
              <p:nvPr/>
            </p:nvSpPr>
            <p:spPr>
              <a:xfrm>
                <a:off x="2190761" y="3281414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0B09BAA6-C2BF-8547-BB0B-C039019F35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0761" y="3281414"/>
                <a:ext cx="513429" cy="457631"/>
              </a:xfrm>
              <a:prstGeom prst="round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27EE113-70A9-F242-B61D-FDF4FB6F2B4F}"/>
                  </a:ext>
                </a:extLst>
              </p:cNvPr>
              <p:cNvSpPr/>
              <p:nvPr/>
            </p:nvSpPr>
            <p:spPr>
              <a:xfrm>
                <a:off x="2849833" y="3250618"/>
                <a:ext cx="513429" cy="4576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Rounded Rectangle 15">
                <a:extLst>
                  <a:ext uri="{FF2B5EF4-FFF2-40B4-BE49-F238E27FC236}">
                    <a16:creationId xmlns:a16="http://schemas.microsoft.com/office/drawing/2014/main" id="{127EE113-70A9-F242-B61D-FDF4FB6F2B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9833" y="3250618"/>
                <a:ext cx="513429" cy="457631"/>
              </a:xfrm>
              <a:prstGeom prst="round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C9D7C-8B01-8D4C-96AB-33B15C63820B}"/>
                  </a:ext>
                </a:extLst>
              </p:cNvPr>
              <p:cNvSpPr txBox="1"/>
              <p:nvPr/>
            </p:nvSpPr>
            <p:spPr>
              <a:xfrm>
                <a:off x="1536171" y="4124822"/>
                <a:ext cx="47410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00C9D7C-8B01-8D4C-96AB-33B15C6382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171" y="4124822"/>
                <a:ext cx="474104" cy="523220"/>
              </a:xfrm>
              <a:prstGeom prst="rect">
                <a:avLst/>
              </a:prstGeom>
              <a:blipFill>
                <a:blip r:embed="rId17"/>
                <a:stretch>
                  <a:fillRect l="-5263" r="-5263"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itle 1">
            <a:extLst>
              <a:ext uri="{FF2B5EF4-FFF2-40B4-BE49-F238E27FC236}">
                <a16:creationId xmlns:a16="http://schemas.microsoft.com/office/drawing/2014/main" id="{F0F661DE-257D-154C-81B9-C0435BEA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56976" cy="1325563"/>
          </a:xfrm>
        </p:spPr>
        <p:txBody>
          <a:bodyPr/>
          <a:lstStyle/>
          <a:p>
            <a:r>
              <a:rPr lang="en-US" dirty="0"/>
              <a:t>Stage II: Reduce the dimension of the problem</a:t>
            </a:r>
            <a:endParaRPr lang="en-IL" i="1" dirty="0">
              <a:latin typeface="Agency FB" panose="020B0503020202020204" pitchFamily="34" charset="7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9B3221-47AD-7E4A-8593-2F9DCF06629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197146"/>
              </a:xfrm>
            </p:spPr>
            <p:txBody>
              <a:bodyPr/>
              <a:lstStyle/>
              <a:p>
                <a:r>
                  <a:rPr lang="en-IL" dirty="0"/>
                  <a:t>Define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d>
                      <m:dPr>
                        <m:begChr m:val="⌈"/>
                        <m:endChr m:val="⌉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IL" dirty="0"/>
              </a:p>
              <a:p>
                <a:r>
                  <a:rPr lang="en-IL" dirty="0"/>
                  <a:t>Choose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→[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IL" dirty="0"/>
                  <a:t> uniformly at random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59B3221-47AD-7E4A-8593-2F9DCF06629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197146"/>
              </a:xfrm>
              <a:blipFill>
                <a:blip r:embed="rId18"/>
                <a:stretch>
                  <a:fillRect l="-965" t="-957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19" action="ppaction://hlinksldjump"/>
            <a:extLst>
              <a:ext uri="{FF2B5EF4-FFF2-40B4-BE49-F238E27FC236}">
                <a16:creationId xmlns:a16="http://schemas.microsoft.com/office/drawing/2014/main" id="{20A2EC47-BBA4-0324-6439-0747F3691A5A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8132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07"/>
    </mc:Choice>
    <mc:Fallback xmlns="">
      <p:transition spd="slow" advTm="15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4.44444E-6 L -0.15795 0.274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1370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96296E-6 L -0.2724 0.278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20" y="1393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4.44444E-6 L 0.11784 0.2719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85" y="135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34 -0.00277 L -0.0069 0.2784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" y="14051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-0.29284 0.2789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648" y="1393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10442 0.2805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14028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55 0.00278 L -0.00807 0.27709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8" y="13704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59259E-6 L 0.47643 0.27662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815" y="1381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2.96296E-6 L 0.23763 0.2787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13935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2.96296E-6 L 0.16185 0.2840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1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9" grpId="0" animBg="1"/>
      <p:bldP spid="1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C0BB59E1-1A39-D14D-9F4E-95E956CCB219}"/>
              </a:ext>
            </a:extLst>
          </p:cNvPr>
          <p:cNvGrpSpPr/>
          <p:nvPr/>
        </p:nvGrpSpPr>
        <p:grpSpPr>
          <a:xfrm>
            <a:off x="1059614" y="5488906"/>
            <a:ext cx="10072772" cy="1183880"/>
            <a:chOff x="965440" y="1690688"/>
            <a:chExt cx="10072772" cy="1183880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3C197F8-4DFD-1940-8596-C7868DF1448D}"/>
                </a:ext>
              </a:extLst>
            </p:cNvPr>
            <p:cNvSpPr/>
            <p:nvPr/>
          </p:nvSpPr>
          <p:spPr>
            <a:xfrm>
              <a:off x="965440" y="1690688"/>
              <a:ext cx="1991500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31AFF92F-C87A-394F-A340-1878BC44C782}"/>
                </a:ext>
              </a:extLst>
            </p:cNvPr>
            <p:cNvSpPr/>
            <p:nvPr/>
          </p:nvSpPr>
          <p:spPr>
            <a:xfrm>
              <a:off x="3493467" y="1695836"/>
              <a:ext cx="2174157" cy="7343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66C57DE-45A2-8841-808A-6032AD306B3B}"/>
                </a:ext>
              </a:extLst>
            </p:cNvPr>
            <p:cNvSpPr/>
            <p:nvPr/>
          </p:nvSpPr>
          <p:spPr>
            <a:xfrm>
              <a:off x="6316413" y="1695836"/>
              <a:ext cx="1991500" cy="739513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D9732A4A-B10C-064B-A9F9-B18126D0F229}"/>
                </a:ext>
              </a:extLst>
            </p:cNvPr>
            <p:cNvSpPr/>
            <p:nvPr/>
          </p:nvSpPr>
          <p:spPr>
            <a:xfrm>
              <a:off x="8897940" y="1695836"/>
              <a:ext cx="2140272" cy="734365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F0BD61-8C85-FB44-B074-A55BC53513F6}"/>
                    </a:ext>
                  </a:extLst>
                </p:cNvPr>
                <p:cNvSpPr txBox="1"/>
                <p:nvPr/>
              </p:nvSpPr>
              <p:spPr>
                <a:xfrm>
                  <a:off x="1535354" y="2505236"/>
                  <a:ext cx="44114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6F0BD61-8C85-FB44-B074-A55BC53513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5354" y="2505236"/>
                  <a:ext cx="441146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D8F425-AB00-B244-82D2-4FEC1547AE82}"/>
                    </a:ext>
                  </a:extLst>
                </p:cNvPr>
                <p:cNvSpPr txBox="1"/>
                <p:nvPr/>
              </p:nvSpPr>
              <p:spPr>
                <a:xfrm>
                  <a:off x="4441242" y="2505236"/>
                  <a:ext cx="446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35D8F425-AB00-B244-82D2-4FEC1547AE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242" y="2505236"/>
                  <a:ext cx="446469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BB8786-8044-5640-B972-A1D4ADD05FE4}"/>
                    </a:ext>
                  </a:extLst>
                </p:cNvPr>
                <p:cNvSpPr txBox="1"/>
                <p:nvPr/>
              </p:nvSpPr>
              <p:spPr>
                <a:xfrm>
                  <a:off x="7277549" y="2497466"/>
                  <a:ext cx="446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7DBB8786-8044-5640-B972-A1D4ADD05F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77549" y="2497466"/>
                  <a:ext cx="446469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2AD0DE0-BB48-B045-8C3F-A9AB39A82779}"/>
                    </a:ext>
                  </a:extLst>
                </p:cNvPr>
                <p:cNvSpPr txBox="1"/>
                <p:nvPr/>
              </p:nvSpPr>
              <p:spPr>
                <a:xfrm>
                  <a:off x="10079032" y="2497466"/>
                  <a:ext cx="44646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92AD0DE0-BB48-B045-8C3F-A9AB39A827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79032" y="2497466"/>
                  <a:ext cx="446469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C80D7562-0081-2240-BCCC-4A0C130180E2}"/>
                    </a:ext>
                  </a:extLst>
                </p:cNvPr>
                <p:cNvSpPr/>
                <p:nvPr/>
              </p:nvSpPr>
              <p:spPr>
                <a:xfrm>
                  <a:off x="3576587" y="1800952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C80D7562-0081-2240-BCCC-4A0C130180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587" y="1800952"/>
                  <a:ext cx="580767" cy="518984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DEEA700-825A-0142-8687-26CBBC53265A}"/>
                    </a:ext>
                  </a:extLst>
                </p:cNvPr>
                <p:cNvSpPr/>
                <p:nvPr/>
              </p:nvSpPr>
              <p:spPr>
                <a:xfrm>
                  <a:off x="6406950" y="1779684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6" name="Rounded Rectangle 5">
                  <a:extLst>
                    <a:ext uri="{FF2B5EF4-FFF2-40B4-BE49-F238E27FC236}">
                      <a16:creationId xmlns:a16="http://schemas.microsoft.com/office/drawing/2014/main" id="{7DEEA700-825A-0142-8687-26CBBC53265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6950" y="1779684"/>
                  <a:ext cx="580767" cy="518984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7AFB159-DA94-9447-B889-534CB21D0DB0}"/>
                    </a:ext>
                  </a:extLst>
                </p:cNvPr>
                <p:cNvSpPr/>
                <p:nvPr/>
              </p:nvSpPr>
              <p:spPr>
                <a:xfrm>
                  <a:off x="1776387" y="1779684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C7AFB159-DA94-9447-B889-534CB21D0D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76387" y="1779684"/>
                  <a:ext cx="580767" cy="518984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793DE5C-8B6B-724F-B5B3-E8E683C48150}"/>
                    </a:ext>
                  </a:extLst>
                </p:cNvPr>
                <p:cNvSpPr/>
                <p:nvPr/>
              </p:nvSpPr>
              <p:spPr>
                <a:xfrm>
                  <a:off x="9699551" y="1782609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7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8" name="Rounded Rectangle 7">
                  <a:extLst>
                    <a:ext uri="{FF2B5EF4-FFF2-40B4-BE49-F238E27FC236}">
                      <a16:creationId xmlns:a16="http://schemas.microsoft.com/office/drawing/2014/main" id="{A793DE5C-8B6B-724F-B5B3-E8E683C4815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99551" y="1782609"/>
                  <a:ext cx="580767" cy="518984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40F05956-530A-D94C-800B-5B4BAF4CB4B7}"/>
                    </a:ext>
                  </a:extLst>
                </p:cNvPr>
                <p:cNvSpPr/>
                <p:nvPr/>
              </p:nvSpPr>
              <p:spPr>
                <a:xfrm>
                  <a:off x="7123974" y="1779684"/>
                  <a:ext cx="580767" cy="51898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9" name="Rounded Rectangle 8">
                  <a:extLst>
                    <a:ext uri="{FF2B5EF4-FFF2-40B4-BE49-F238E27FC236}">
                      <a16:creationId xmlns:a16="http://schemas.microsoft.com/office/drawing/2014/main" id="{40F05956-530A-D94C-800B-5B4BAF4CB4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23974" y="1779684"/>
                  <a:ext cx="580767" cy="518984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305E89A5-FFE5-3B47-BEB3-7A59D721C46C}"/>
                    </a:ext>
                  </a:extLst>
                </p:cNvPr>
                <p:cNvSpPr/>
                <p:nvPr/>
              </p:nvSpPr>
              <p:spPr>
                <a:xfrm>
                  <a:off x="10373453" y="1779684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0" name="Rounded Rectangle 9">
                  <a:extLst>
                    <a:ext uri="{FF2B5EF4-FFF2-40B4-BE49-F238E27FC236}">
                      <a16:creationId xmlns:a16="http://schemas.microsoft.com/office/drawing/2014/main" id="{305E89A5-FFE5-3B47-BEB3-7A59D721C4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3453" y="1779684"/>
                  <a:ext cx="580767" cy="518984"/>
                </a:xfrm>
                <a:prstGeom prst="round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8B85222-DD00-3C40-8A18-6EE12D198E08}"/>
                    </a:ext>
                  </a:extLst>
                </p:cNvPr>
                <p:cNvSpPr/>
                <p:nvPr/>
              </p:nvSpPr>
              <p:spPr>
                <a:xfrm>
                  <a:off x="5011281" y="1800952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48B85222-DD00-3C40-8A18-6EE12D198E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11281" y="1800952"/>
                  <a:ext cx="580767" cy="518984"/>
                </a:xfrm>
                <a:prstGeom prst="roundRect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97943E8B-3DEC-8443-B52C-779AF4F0E061}"/>
                    </a:ext>
                  </a:extLst>
                </p:cNvPr>
                <p:cNvSpPr/>
                <p:nvPr/>
              </p:nvSpPr>
              <p:spPr>
                <a:xfrm>
                  <a:off x="9020710" y="1779684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97943E8B-3DEC-8443-B52C-779AF4F0E06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0710" y="1779684"/>
                  <a:ext cx="580767" cy="518984"/>
                </a:xfrm>
                <a:prstGeom prst="roundRect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C691D55-DE3E-9249-B873-52FDEE8BA85E}"/>
                    </a:ext>
                  </a:extLst>
                </p:cNvPr>
                <p:cNvSpPr/>
                <p:nvPr/>
              </p:nvSpPr>
              <p:spPr>
                <a:xfrm>
                  <a:off x="1080530" y="1779684"/>
                  <a:ext cx="580767" cy="518984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accent1">
                        <a:lumMod val="67000"/>
                      </a:schemeClr>
                    </a:gs>
                    <a:gs pos="48000">
                      <a:schemeClr val="accent1">
                        <a:lumMod val="97000"/>
                        <a:lumOff val="3000"/>
                      </a:schemeClr>
                    </a:gs>
                    <a:gs pos="100000">
                      <a:schemeClr val="accent1">
                        <a:lumMod val="60000"/>
                        <a:lumOff val="40000"/>
                      </a:schemeClr>
                    </a:gs>
                  </a:gsLst>
                  <a:lin ang="16200000" scaled="1"/>
                  <a:tileRect/>
                </a:gra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FC691D55-DE3E-9249-B873-52FDEE8BA85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530" y="1779684"/>
                  <a:ext cx="580767" cy="518984"/>
                </a:xfrm>
                <a:prstGeom prst="roundRect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3FA46F6-4365-A248-B9E7-B9AAD0CAB668}"/>
                    </a:ext>
                  </a:extLst>
                </p:cNvPr>
                <p:cNvSpPr/>
                <p:nvPr/>
              </p:nvSpPr>
              <p:spPr>
                <a:xfrm>
                  <a:off x="4290161" y="1800952"/>
                  <a:ext cx="580767" cy="518984"/>
                </a:xfrm>
                <a:prstGeom prst="roundRect">
                  <a:avLst/>
                </a:prstGeom>
                <a:ln/>
              </p:spPr>
              <p:style>
                <a:lnRef idx="1">
                  <a:schemeClr val="accent5"/>
                </a:lnRef>
                <a:fillRef idx="2">
                  <a:schemeClr val="accent5"/>
                </a:fillRef>
                <a:effectRef idx="1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en-IL" dirty="0"/>
                </a:p>
              </p:txBody>
            </p:sp>
          </mc:Choice>
          <mc:Fallback xmlns=""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D3FA46F6-4365-A248-B9E7-B9AAD0CAB66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161" y="1800952"/>
                  <a:ext cx="580767" cy="518984"/>
                </a:xfrm>
                <a:prstGeom prst="roundRect">
                  <a:avLst/>
                </a:prstGeom>
                <a:blipFill>
                  <a:blip r:embed="rId15"/>
                  <a:stretch>
                    <a:fillRect/>
                  </a:stretch>
                </a:blipFill>
                <a:ln/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Title 32">
            <a:extLst>
              <a:ext uri="{FF2B5EF4-FFF2-40B4-BE49-F238E27FC236}">
                <a16:creationId xmlns:a16="http://schemas.microsoft.com/office/drawing/2014/main" id="{5BED01DF-5896-EA42-8B66-FD2EE4683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Stage II:</a:t>
            </a:r>
            <a:r>
              <a:rPr lang="en-US" dirty="0"/>
              <a:t> The Reduced Problem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ontent Placeholder 33">
                <a:extLst>
                  <a:ext uri="{FF2B5EF4-FFF2-40B4-BE49-F238E27FC236}">
                    <a16:creationId xmlns:a16="http://schemas.microsoft.com/office/drawing/2014/main" id="{2088BD19-0A07-8249-A799-BD18EC215D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8564" y="1553041"/>
                <a:ext cx="10515600" cy="4247556"/>
              </a:xfrm>
            </p:spPr>
            <p:txBody>
              <a:bodyPr>
                <a:normAutofit/>
              </a:bodyPr>
              <a:lstStyle/>
              <a:p>
                <a:r>
                  <a:rPr lang="en-IL" dirty="0"/>
                  <a:t>With probablity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L" dirty="0"/>
                  <a:t> each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L" dirty="0"/>
                  <a:t> conrains at most one defective item.</a:t>
                </a:r>
              </a:p>
              <a:p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  <a:p>
                <a:r>
                  <a:rPr lang="en-IL" dirty="0"/>
                  <a:t>Each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IL" dirty="0"/>
                  <a:t> that includes a defective item is called a </a:t>
                </a:r>
                <a:r>
                  <a:rPr lang="en-IL" i="1" dirty="0"/>
                  <a:t>defective set.</a:t>
                </a:r>
              </a:p>
              <a:p>
                <a:r>
                  <a:rPr lang="en-US" dirty="0"/>
                  <a:t>T</a:t>
                </a:r>
                <a:r>
                  <a:rPr lang="en-IL" dirty="0"/>
                  <a:t>hat is, with probablity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r>
                  <a:rPr lang="en-IL" i="1" dirty="0"/>
                  <a:t>, the number of defective items </a:t>
                </a:r>
                <a:r>
                  <a:rPr lang="en-IL" dirty="0"/>
                  <a:t>is equal to the </a:t>
                </a:r>
                <a:r>
                  <a:rPr lang="en-IL" i="1" dirty="0"/>
                  <a:t>number of defective sets.</a:t>
                </a:r>
              </a:p>
              <a:p>
                <a:pPr marL="0" indent="0">
                  <a:buNone/>
                </a:pPr>
                <a:endParaRPr lang="en-IL" i="1" dirty="0"/>
              </a:p>
            </p:txBody>
          </p:sp>
        </mc:Choice>
        <mc:Fallback xmlns="">
          <p:sp>
            <p:nvSpPr>
              <p:cNvPr id="34" name="Content Placeholder 33">
                <a:extLst>
                  <a:ext uri="{FF2B5EF4-FFF2-40B4-BE49-F238E27FC236}">
                    <a16:creationId xmlns:a16="http://schemas.microsoft.com/office/drawing/2014/main" id="{2088BD19-0A07-8249-A799-BD18EC215D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8564" y="1553041"/>
                <a:ext cx="10515600" cy="4247556"/>
              </a:xfrm>
              <a:blipFill>
                <a:blip r:embed="rId16"/>
                <a:stretch>
                  <a:fillRect l="-844" t="-20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C861F1F-15A5-BA49-80A6-140B20C941DA}"/>
                  </a:ext>
                </a:extLst>
              </p:cNvPr>
              <p:cNvSpPr/>
              <p:nvPr/>
            </p:nvSpPr>
            <p:spPr>
              <a:xfrm>
                <a:off x="838200" y="2449284"/>
                <a:ext cx="10072740" cy="1296358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3"/>
                                <m:mcJc m:val="center"/>
                              </m:mcPr>
                            </m:mc>
                          </m:mcs>
                          <m:ctrlPr>
                            <a:rPr lang="en-IL" sz="200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sty m:val="p"/>
                              </m:rPr>
                              <a:rPr lang="en-US" sz="2000">
                                <a:latin typeface="Cambria Math" panose="02040503050406030204" pitchFamily="18" charset="0"/>
                              </a:rPr>
                              <m:t>Pr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⁡[</m:t>
                            </m:r>
                            <m:d>
                              <m:dPr>
                                <m:endChr m:val="]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∃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  <m:sSub>
                                  <m:sSub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𝑐𝑜𝑛𝑡𝑎𝑖𝑛𝑠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𝑚𝑜𝑟𝑒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𝑡h𝑎𝑛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𝑜𝑛𝑒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𝑑𝑒𝑓𝑒𝑐𝑡𝑖𝑣𝑒</m:t>
                                </m:r>
                              </m:e>
                            </m:d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</m:e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nary>
                              <m:naryPr>
                                <m:chr m:val="∏"/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f>
                                      <m:fPr>
                                        <m:ctrlP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num>
                                      <m:den>
                                        <m:r>
                                          <a:rPr lang="en-US" sz="2000" b="0" i="1" smtClean="0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≤</m:t>
                            </m:r>
                            <m:nary>
                              <m:naryPr>
                                <m:chr m:val="∑"/>
                                <m:ctrlPr>
                                  <a:rPr lang="en-IL" sz="20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f>
                                  <m:f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num>
                                  <m:den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den>
                                </m:f>
                              </m:e>
                            </m:nary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den>
                            </m:f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f>
                              <m:f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num>
                              <m:den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mr>
                        <m:mr>
                          <m:e/>
                          <m:e/>
                          <m:e/>
                        </m:mr>
                      </m:m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36" name="Rounded Rectangle 35">
                <a:extLst>
                  <a:ext uri="{FF2B5EF4-FFF2-40B4-BE49-F238E27FC236}">
                    <a16:creationId xmlns:a16="http://schemas.microsoft.com/office/drawing/2014/main" id="{FC861F1F-15A5-BA49-80A6-140B20C941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449284"/>
                <a:ext cx="10072740" cy="1296358"/>
              </a:xfrm>
              <a:prstGeom prst="roundRect">
                <a:avLst/>
              </a:prstGeom>
              <a:blipFill>
                <a:blip r:embed="rId17"/>
                <a:stretch>
                  <a:fillRect t="-69231" b="-8750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Oval Callout 1">
                <a:extLst>
                  <a:ext uri="{FF2B5EF4-FFF2-40B4-BE49-F238E27FC236}">
                    <a16:creationId xmlns:a16="http://schemas.microsoft.com/office/drawing/2014/main" id="{9CFCBD94-2DEC-7998-BA76-11789FF2C7B6}"/>
                  </a:ext>
                </a:extLst>
              </p:cNvPr>
              <p:cNvSpPr/>
              <p:nvPr/>
            </p:nvSpPr>
            <p:spPr>
              <a:xfrm>
                <a:off x="10467627" y="3898014"/>
                <a:ext cx="1580838" cy="1002082"/>
              </a:xfrm>
              <a:prstGeom prst="wedgeEllipseCallout">
                <a:avLst>
                  <a:gd name="adj1" fmla="val -158799"/>
                  <a:gd name="adj2" fmla="val -133750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By induction on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Oval Callout 1">
                <a:extLst>
                  <a:ext uri="{FF2B5EF4-FFF2-40B4-BE49-F238E27FC236}">
                    <a16:creationId xmlns:a16="http://schemas.microsoft.com/office/drawing/2014/main" id="{9CFCBD94-2DEC-7998-BA76-11789FF2C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7627" y="3898014"/>
                <a:ext cx="1580838" cy="1002082"/>
              </a:xfrm>
              <a:prstGeom prst="wedgeEllipseCallout">
                <a:avLst>
                  <a:gd name="adj1" fmla="val -158799"/>
                  <a:gd name="adj2" fmla="val -133750"/>
                </a:avLst>
              </a:prstGeom>
              <a:blipFill>
                <a:blip r:embed="rId18"/>
                <a:stretch>
                  <a:fillRect b="-268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19" action="ppaction://hlinksldjump"/>
            <a:extLst>
              <a:ext uri="{FF2B5EF4-FFF2-40B4-BE49-F238E27FC236}">
                <a16:creationId xmlns:a16="http://schemas.microsoft.com/office/drawing/2014/main" id="{55BBB152-387D-907A-785C-A0B2833C5E51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79607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A9D40-13B4-4D43-9656-C099D499D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Stage III: Find the Defective Sets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11864BD-C080-9340-A214-C47BA7166F63}"/>
                  </a:ext>
                </a:extLst>
              </p:cNvPr>
              <p:cNvSpPr/>
              <p:nvPr/>
            </p:nvSpPr>
            <p:spPr>
              <a:xfrm>
                <a:off x="790903" y="2262633"/>
                <a:ext cx="10610194" cy="1894280"/>
              </a:xfrm>
              <a:prstGeom prst="rect">
                <a:avLst/>
              </a:prstGeom>
              <a:noFill/>
              <a:effectLst>
                <a:softEdge rad="12700"/>
              </a:effectLst>
              <a:scene3d>
                <a:camera prst="orthographicFront"/>
                <a:lightRig rig="threePt" dir="t"/>
              </a:scene3d>
              <a:sp3d>
                <a:bevelT/>
                <a:bevelB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sz="2800" b="1" dirty="0">
                    <a:solidFill>
                      <a:schemeClr val="tx1"/>
                    </a:solidFill>
                  </a:rPr>
                  <a:t>Lemma </a:t>
                </a:r>
                <a:r>
                  <a:rPr lang="en-IL" sz="2800" i="1" dirty="0">
                    <a:solidFill>
                      <a:schemeClr val="tx1"/>
                    </a:solidFill>
                  </a:rPr>
                  <a:t>(8)</a:t>
                </a:r>
                <a:r>
                  <a:rPr lang="en-IL" sz="2800" i="1" baseline="30000" dirty="0">
                    <a:solidFill>
                      <a:schemeClr val="tx1"/>
                    </a:solidFill>
                  </a:rPr>
                  <a:t>*</a:t>
                </a:r>
                <a:r>
                  <a:rPr lang="en-IL" sz="2800" b="1" dirty="0">
                    <a:solidFill>
                      <a:schemeClr val="tx1"/>
                    </a:solidFill>
                  </a:rPr>
                  <a:t>:</a:t>
                </a:r>
                <a:endParaRPr lang="en-IL" sz="2800" b="1" i="1" dirty="0">
                  <a:solidFill>
                    <a:schemeClr val="tx1"/>
                  </a:solidFill>
                </a:endParaRPr>
              </a:p>
              <a:p>
                <a:r>
                  <a:rPr lang="en-I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There is a deterministic algorithm </a:t>
                </a:r>
                <a:r>
                  <a:rPr lang="en-IL" sz="2800" b="1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Find-Defectives, </a:t>
                </a:r>
                <a:r>
                  <a:rPr lang="en-I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that without knowing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en-I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asks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</m:t>
                    </m:r>
                    <m:func>
                      <m:func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lin"/>
                                <m:ctrlP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sz="28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den>
                            </m:f>
                          </m:e>
                        </m:d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𝑂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IL" sz="2800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queries and finds all the defective items.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11864BD-C080-9340-A214-C47BA7166F6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03" y="2262633"/>
                <a:ext cx="10610194" cy="1894280"/>
              </a:xfrm>
              <a:prstGeom prst="rect">
                <a:avLst/>
              </a:prstGeom>
              <a:blipFill>
                <a:blip r:embed="rId2"/>
                <a:stretch>
                  <a:fillRect l="-954" r="-1430" b="-39474"/>
                </a:stretch>
              </a:blipFill>
              <a:effectLst>
                <a:softEdge rad="12700"/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A699ABD-AB07-E845-AF1C-9217266336AB}"/>
              </a:ext>
            </a:extLst>
          </p:cNvPr>
          <p:cNvSpPr txBox="1"/>
          <p:nvPr/>
        </p:nvSpPr>
        <p:spPr>
          <a:xfrm>
            <a:off x="835152" y="5969655"/>
            <a:ext cx="109301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400" dirty="0"/>
              <a:t>*</a:t>
            </a:r>
            <a:r>
              <a:rPr lang="en-US" sz="1400" dirty="0"/>
              <a:t> </a:t>
            </a:r>
            <a:r>
              <a:rPr lang="en-US" sz="1400" dirty="0" err="1"/>
              <a:t>Yongxi</a:t>
            </a:r>
            <a:r>
              <a:rPr lang="en-US" sz="1400" dirty="0"/>
              <a:t> Cheng, Ding-Zhu Du, and </a:t>
            </a:r>
            <a:r>
              <a:rPr lang="en-US" sz="1400" dirty="0" err="1"/>
              <a:t>Yinfeng</a:t>
            </a:r>
            <a:r>
              <a:rPr lang="en-US" sz="1400" dirty="0"/>
              <a:t> Xu. </a:t>
            </a:r>
            <a:r>
              <a:rPr lang="en-US" sz="1400" i="1" dirty="0"/>
              <a:t>A zig-zag approach for competitive group testing</a:t>
            </a:r>
            <a:r>
              <a:rPr lang="en-US" sz="1400" dirty="0"/>
              <a:t>, INFORMS Journal of Computing, 2014.</a:t>
            </a:r>
            <a:r>
              <a:rPr lang="en-IL" sz="1400" dirty="0"/>
              <a:t> </a:t>
            </a:r>
          </a:p>
          <a:p>
            <a:r>
              <a:rPr lang="en-US" sz="1400" dirty="0"/>
              <a:t>   </a:t>
            </a:r>
            <a:r>
              <a:rPr lang="en-US" sz="1400" dirty="0" err="1"/>
              <a:t>Yongxi</a:t>
            </a:r>
            <a:r>
              <a:rPr lang="en-US" sz="1400" dirty="0"/>
              <a:t> Cheng, Ding-Zhu Du, and </a:t>
            </a:r>
            <a:r>
              <a:rPr lang="en-US" sz="1400" dirty="0" err="1"/>
              <a:t>Feifeng</a:t>
            </a:r>
            <a:r>
              <a:rPr lang="en-US" sz="1400" dirty="0"/>
              <a:t> Zheng. </a:t>
            </a:r>
            <a:r>
              <a:rPr lang="en-US" sz="1400" i="1" dirty="0"/>
              <a:t>A new strongly competitive group testing algorithm with small </a:t>
            </a:r>
            <a:r>
              <a:rPr lang="en-US" sz="1400" i="1" dirty="0" err="1"/>
              <a:t>sequentiality</a:t>
            </a:r>
            <a:r>
              <a:rPr lang="en-US" sz="1400" dirty="0"/>
              <a:t>, Annals OR, 2015.</a:t>
            </a:r>
          </a:p>
          <a:p>
            <a:r>
              <a:rPr lang="en-US" sz="1400" dirty="0"/>
              <a:t>   </a:t>
            </a:r>
          </a:p>
        </p:txBody>
      </p:sp>
      <p:sp>
        <p:nvSpPr>
          <p:cNvPr id="3" name="Bent-Up Arrow 2">
            <a:hlinkClick r:id="rId3" action="ppaction://hlinksldjump"/>
            <a:extLst>
              <a:ext uri="{FF2B5EF4-FFF2-40B4-BE49-F238E27FC236}">
                <a16:creationId xmlns:a16="http://schemas.microsoft.com/office/drawing/2014/main" id="{CA482F6A-A659-F7B0-46FC-0C9778552CB9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547247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2B83E-E6F3-234B-94E4-0D9B7F7FE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15" y="-33362"/>
            <a:ext cx="11076432" cy="1325563"/>
          </a:xfrm>
        </p:spPr>
        <p:txBody>
          <a:bodyPr/>
          <a:lstStyle/>
          <a:p>
            <a:r>
              <a:rPr lang="en-IL" dirty="0"/>
              <a:t>Stage III: Find the Defective Sets - The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72C47F-22A4-0445-82A2-67036A28056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220220"/>
                <a:ext cx="10515600" cy="5838948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IL" dirty="0"/>
                  <a:t>Run the algorithm </a:t>
                </a:r>
                <a:r>
                  <a:rPr lang="en-IL" b="1" dirty="0">
                    <a:cs typeface="Times New Roman" panose="02020603050405020304" pitchFamily="18" charset="0"/>
                  </a:rPr>
                  <a:t>Find-Defectives </a:t>
                </a:r>
                <a:r>
                  <a:rPr lang="en-IL" dirty="0"/>
                  <a:t>from Lemma 8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IL" dirty="0"/>
                  <a:t> disjoint sets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IL" dirty="0"/>
                  <a:t> to find the number of the defective sets.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L" dirty="0"/>
                  <a:t>For each query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⊆{1,…,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IL" dirty="0"/>
                  <a:t> that  </a:t>
                </a:r>
                <a:r>
                  <a:rPr lang="en-IL" b="1" dirty="0">
                    <a:cs typeface="Times New Roman" panose="02020603050405020304" pitchFamily="18" charset="0"/>
                  </a:rPr>
                  <a:t>Find-Defectives </a:t>
                </a:r>
                <a:r>
                  <a:rPr lang="en-IL" dirty="0"/>
                  <a:t>asks, ask the query: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⋃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IL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L" dirty="0"/>
                  <a:t>Let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</m:oMath>
                </a14:m>
                <a:r>
                  <a:rPr lang="en-IL" dirty="0"/>
                  <a:t> be the size of the set found by </a:t>
                </a:r>
                <a:r>
                  <a:rPr lang="en-IL" b="1" dirty="0">
                    <a:cs typeface="Times New Roman" panose="02020603050405020304" pitchFamily="18" charset="0"/>
                  </a:rPr>
                  <a:t>Find-Defectives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IL" dirty="0">
                    <a:cs typeface="Times New Roman" panose="02020603050405020304" pitchFamily="18" charset="0"/>
                  </a:rPr>
                  <a:t>Output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A72C47F-22A4-0445-82A2-67036A28056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220220"/>
                <a:ext cx="10515600" cy="5838948"/>
              </a:xfrm>
              <a:blipFill>
                <a:blip r:embed="rId2"/>
                <a:stretch>
                  <a:fillRect l="-1206" t="-2174" r="-48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8" name="Group 47">
            <a:extLst>
              <a:ext uri="{FF2B5EF4-FFF2-40B4-BE49-F238E27FC236}">
                <a16:creationId xmlns:a16="http://schemas.microsoft.com/office/drawing/2014/main" id="{85B0D1CB-37CB-974A-8CE2-57F6D9F55241}"/>
              </a:ext>
            </a:extLst>
          </p:cNvPr>
          <p:cNvGrpSpPr/>
          <p:nvPr/>
        </p:nvGrpSpPr>
        <p:grpSpPr>
          <a:xfrm>
            <a:off x="905942" y="4328791"/>
            <a:ext cx="10564905" cy="2262689"/>
            <a:chOff x="914832" y="3734431"/>
            <a:chExt cx="10564905" cy="226268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EA181A3-3B8B-9A42-B156-31985F7AFEF1}"/>
                </a:ext>
              </a:extLst>
            </p:cNvPr>
            <p:cNvGrpSpPr/>
            <p:nvPr/>
          </p:nvGrpSpPr>
          <p:grpSpPr>
            <a:xfrm>
              <a:off x="1230447" y="3734431"/>
              <a:ext cx="10072772" cy="1183880"/>
              <a:chOff x="965440" y="1690688"/>
              <a:chExt cx="10072772" cy="1183880"/>
            </a:xfrm>
          </p:grpSpPr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90956265-1916-254B-B7A8-FF1CFAE11B28}"/>
                  </a:ext>
                </a:extLst>
              </p:cNvPr>
              <p:cNvSpPr/>
              <p:nvPr/>
            </p:nvSpPr>
            <p:spPr>
              <a:xfrm>
                <a:off x="965440" y="1690688"/>
                <a:ext cx="1991500" cy="73951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F741BB55-49CE-FF40-8E09-71A7F17BC9A8}"/>
                  </a:ext>
                </a:extLst>
              </p:cNvPr>
              <p:cNvSpPr/>
              <p:nvPr/>
            </p:nvSpPr>
            <p:spPr>
              <a:xfrm>
                <a:off x="3493467" y="1695836"/>
                <a:ext cx="2174157" cy="73436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2C217C3B-7D38-4244-BB29-3EE1AD15BEF8}"/>
                  </a:ext>
                </a:extLst>
              </p:cNvPr>
              <p:cNvSpPr/>
              <p:nvPr/>
            </p:nvSpPr>
            <p:spPr>
              <a:xfrm>
                <a:off x="6316413" y="1695836"/>
                <a:ext cx="1991500" cy="739513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20D47EEC-D714-7442-956D-B08A5D682593}"/>
                  </a:ext>
                </a:extLst>
              </p:cNvPr>
              <p:cNvSpPr/>
              <p:nvPr/>
            </p:nvSpPr>
            <p:spPr>
              <a:xfrm>
                <a:off x="8897940" y="1695836"/>
                <a:ext cx="2140272" cy="734365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1F1E48-857B-5947-8CBE-B01E8B0685FE}"/>
                      </a:ext>
                    </a:extLst>
                  </p:cNvPr>
                  <p:cNvSpPr txBox="1"/>
                  <p:nvPr/>
                </p:nvSpPr>
                <p:spPr>
                  <a:xfrm>
                    <a:off x="1535354" y="2505236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221F1E48-857B-5947-8CBE-B01E8B0685F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35354" y="2505236"/>
                    <a:ext cx="44114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CB85062-CD02-204E-A4FE-B44BA6D8141A}"/>
                      </a:ext>
                    </a:extLst>
                  </p:cNvPr>
                  <p:cNvSpPr txBox="1"/>
                  <p:nvPr/>
                </p:nvSpPr>
                <p:spPr>
                  <a:xfrm>
                    <a:off x="4441242" y="2505236"/>
                    <a:ext cx="446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4CB85062-CD02-204E-A4FE-B44BA6D8141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41242" y="2505236"/>
                    <a:ext cx="446469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140F52-33D2-5145-ACAC-39BC688FC253}"/>
                      </a:ext>
                    </a:extLst>
                  </p:cNvPr>
                  <p:cNvSpPr txBox="1"/>
                  <p:nvPr/>
                </p:nvSpPr>
                <p:spPr>
                  <a:xfrm>
                    <a:off x="7277549" y="2497466"/>
                    <a:ext cx="446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79140F52-33D2-5145-ACAC-39BC688FC2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277549" y="2497466"/>
                    <a:ext cx="44646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CD78967-93F3-484A-86A5-88F289F063D9}"/>
                      </a:ext>
                    </a:extLst>
                  </p:cNvPr>
                  <p:cNvSpPr txBox="1"/>
                  <p:nvPr/>
                </p:nvSpPr>
                <p:spPr>
                  <a:xfrm>
                    <a:off x="10079032" y="2497466"/>
                    <a:ext cx="446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0CD78967-93F3-484A-86A5-88F289F063D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79032" y="2497466"/>
                    <a:ext cx="446469" cy="36933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2CE3BA5-3A06-C14A-9BC3-7EE2DF505B73}"/>
                      </a:ext>
                    </a:extLst>
                  </p:cNvPr>
                  <p:cNvSpPr/>
                  <p:nvPr/>
                </p:nvSpPr>
                <p:spPr>
                  <a:xfrm>
                    <a:off x="3576587" y="1800952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2CE3BA5-3A06-C14A-9BC3-7EE2DF505B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76587" y="1800952"/>
                    <a:ext cx="580767" cy="518984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282AB0BD-EFEB-AE4E-BD70-A05FDA3D99F6}"/>
                      </a:ext>
                    </a:extLst>
                  </p:cNvPr>
                  <p:cNvSpPr/>
                  <p:nvPr/>
                </p:nvSpPr>
                <p:spPr>
                  <a:xfrm>
                    <a:off x="6406950" y="1779684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282AB0BD-EFEB-AE4E-BD70-A05FDA3D99F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406950" y="1779684"/>
                    <a:ext cx="580767" cy="518984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E80546B4-6B72-994F-B596-6674CF6A9A78}"/>
                      </a:ext>
                    </a:extLst>
                  </p:cNvPr>
                  <p:cNvSpPr/>
                  <p:nvPr/>
                </p:nvSpPr>
                <p:spPr>
                  <a:xfrm>
                    <a:off x="1776387" y="1779684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7" name="Rounded Rectangle 16">
                    <a:extLst>
                      <a:ext uri="{FF2B5EF4-FFF2-40B4-BE49-F238E27FC236}">
                        <a16:creationId xmlns:a16="http://schemas.microsoft.com/office/drawing/2014/main" id="{E80546B4-6B72-994F-B596-6674CF6A9A78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6387" y="1779684"/>
                    <a:ext cx="580767" cy="518984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4AF5096-F8B0-0943-A335-3A508F21DD7A}"/>
                      </a:ext>
                    </a:extLst>
                  </p:cNvPr>
                  <p:cNvSpPr/>
                  <p:nvPr/>
                </p:nvSpPr>
                <p:spPr>
                  <a:xfrm>
                    <a:off x="9708695" y="1782609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4AF5096-F8B0-0943-A335-3A508F21DD7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08695" y="1782609"/>
                    <a:ext cx="580767" cy="518984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550B9FB9-FAE9-514A-BFCB-1655BD968F1B}"/>
                      </a:ext>
                    </a:extLst>
                  </p:cNvPr>
                  <p:cNvSpPr/>
                  <p:nvPr/>
                </p:nvSpPr>
                <p:spPr>
                  <a:xfrm>
                    <a:off x="7078254" y="1779684"/>
                    <a:ext cx="580767" cy="51898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550B9FB9-FAE9-514A-BFCB-1655BD968F1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8254" y="1779684"/>
                    <a:ext cx="580767" cy="518984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DCEE88B2-8192-864D-B868-2207B431FAB3}"/>
                      </a:ext>
                    </a:extLst>
                  </p:cNvPr>
                  <p:cNvSpPr/>
                  <p:nvPr/>
                </p:nvSpPr>
                <p:spPr>
                  <a:xfrm>
                    <a:off x="10373453" y="1779684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0" name="Rounded Rectangle 19">
                    <a:extLst>
                      <a:ext uri="{FF2B5EF4-FFF2-40B4-BE49-F238E27FC236}">
                        <a16:creationId xmlns:a16="http://schemas.microsoft.com/office/drawing/2014/main" id="{DCEE88B2-8192-864D-B868-2207B431FA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373453" y="1779684"/>
                    <a:ext cx="580767" cy="518984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EABE0E53-0478-554E-8CEE-33FAFF964FD5}"/>
                      </a:ext>
                    </a:extLst>
                  </p:cNvPr>
                  <p:cNvSpPr/>
                  <p:nvPr/>
                </p:nvSpPr>
                <p:spPr>
                  <a:xfrm>
                    <a:off x="5011281" y="1800952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1" name="Rounded Rectangle 20">
                    <a:extLst>
                      <a:ext uri="{FF2B5EF4-FFF2-40B4-BE49-F238E27FC236}">
                        <a16:creationId xmlns:a16="http://schemas.microsoft.com/office/drawing/2014/main" id="{EABE0E53-0478-554E-8CEE-33FAFF964FD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11281" y="1800952"/>
                    <a:ext cx="580767" cy="518984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5A5AFC78-5122-E948-B097-FEA4B09DD7D4}"/>
                      </a:ext>
                    </a:extLst>
                  </p:cNvPr>
                  <p:cNvSpPr/>
                  <p:nvPr/>
                </p:nvSpPr>
                <p:spPr>
                  <a:xfrm>
                    <a:off x="9066430" y="1779684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2" name="Rounded Rectangle 21">
                    <a:extLst>
                      <a:ext uri="{FF2B5EF4-FFF2-40B4-BE49-F238E27FC236}">
                        <a16:creationId xmlns:a16="http://schemas.microsoft.com/office/drawing/2014/main" id="{5A5AFC78-5122-E948-B097-FEA4B09DD7D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66430" y="1779684"/>
                    <a:ext cx="580767" cy="518984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ABF78F78-9E6D-564A-B638-D16731EB0673}"/>
                      </a:ext>
                    </a:extLst>
                  </p:cNvPr>
                  <p:cNvSpPr/>
                  <p:nvPr/>
                </p:nvSpPr>
                <p:spPr>
                  <a:xfrm>
                    <a:off x="1080530" y="1779684"/>
                    <a:ext cx="580767" cy="51898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3" name="Rounded Rectangle 22">
                    <a:extLst>
                      <a:ext uri="{FF2B5EF4-FFF2-40B4-BE49-F238E27FC236}">
                        <a16:creationId xmlns:a16="http://schemas.microsoft.com/office/drawing/2014/main" id="{ABF78F78-9E6D-564A-B638-D16731EB067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0530" y="1779684"/>
                    <a:ext cx="580767" cy="518984"/>
                  </a:xfrm>
                  <a:prstGeom prst="round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9C944E60-3F0C-AD41-8D7E-E7F11C3A7AE7}"/>
                      </a:ext>
                    </a:extLst>
                  </p:cNvPr>
                  <p:cNvSpPr/>
                  <p:nvPr/>
                </p:nvSpPr>
                <p:spPr>
                  <a:xfrm>
                    <a:off x="4290161" y="1800952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24" name="Rounded Rectangle 23">
                    <a:extLst>
                      <a:ext uri="{FF2B5EF4-FFF2-40B4-BE49-F238E27FC236}">
                        <a16:creationId xmlns:a16="http://schemas.microsoft.com/office/drawing/2014/main" id="{9C944E60-3F0C-AD41-8D7E-E7F11C3A7AE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90161" y="1800952"/>
                    <a:ext cx="580767" cy="518984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75B8B7B-9B1D-2640-8F8D-32F9593F7603}"/>
                </a:ext>
              </a:extLst>
            </p:cNvPr>
            <p:cNvCxnSpPr/>
            <p:nvPr/>
          </p:nvCxnSpPr>
          <p:spPr>
            <a:xfrm>
              <a:off x="3841594" y="5436034"/>
              <a:ext cx="255117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21FBEE4-8C8D-1E4C-80A2-723AA30406A7}"/>
                </a:ext>
              </a:extLst>
            </p:cNvPr>
            <p:cNvGrpSpPr/>
            <p:nvPr/>
          </p:nvGrpSpPr>
          <p:grpSpPr>
            <a:xfrm>
              <a:off x="914832" y="4972992"/>
              <a:ext cx="2547864" cy="1024128"/>
              <a:chOff x="520561" y="5502182"/>
              <a:chExt cx="2547864" cy="1024128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3CD72811-184D-5049-A42D-107EBCE3C2B2}"/>
                  </a:ext>
                </a:extLst>
              </p:cNvPr>
              <p:cNvSpPr/>
              <p:nvPr/>
            </p:nvSpPr>
            <p:spPr>
              <a:xfrm>
                <a:off x="1019095" y="5750726"/>
                <a:ext cx="880660" cy="36933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1</a:t>
                </a:r>
              </a:p>
            </p:txBody>
          </p:sp>
          <p:sp>
            <p:nvSpPr>
              <p:cNvPr id="30" name="Rounded Rectangle 29">
                <a:extLst>
                  <a:ext uri="{FF2B5EF4-FFF2-40B4-BE49-F238E27FC236}">
                    <a16:creationId xmlns:a16="http://schemas.microsoft.com/office/drawing/2014/main" id="{431F5F57-8B78-1F44-82A1-A0384E9B101E}"/>
                  </a:ext>
                </a:extLst>
              </p:cNvPr>
              <p:cNvSpPr/>
              <p:nvPr/>
            </p:nvSpPr>
            <p:spPr>
              <a:xfrm>
                <a:off x="2080649" y="5750726"/>
                <a:ext cx="880660" cy="369332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4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4FCC095-F088-E347-9EDB-5DB83A67FED1}"/>
                      </a:ext>
                    </a:extLst>
                  </p:cNvPr>
                  <p:cNvSpPr txBox="1"/>
                  <p:nvPr/>
                </p:nvSpPr>
                <p:spPr>
                  <a:xfrm>
                    <a:off x="1238852" y="6156978"/>
                    <a:ext cx="4411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1" name="TextBox 30">
                    <a:extLst>
                      <a:ext uri="{FF2B5EF4-FFF2-40B4-BE49-F238E27FC236}">
                        <a16:creationId xmlns:a16="http://schemas.microsoft.com/office/drawing/2014/main" id="{D4FCC095-F088-E347-9EDB-5DB83A67FED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8852" y="6156978"/>
                    <a:ext cx="441146" cy="36933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9E4A7F2-0CD0-1C48-B31A-886451869F10}"/>
                      </a:ext>
                    </a:extLst>
                  </p:cNvPr>
                  <p:cNvSpPr txBox="1"/>
                  <p:nvPr/>
                </p:nvSpPr>
                <p:spPr>
                  <a:xfrm>
                    <a:off x="2288960" y="6123543"/>
                    <a:ext cx="446469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09E4A7F2-0CD0-1C48-B31A-886451869F1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88960" y="6123543"/>
                    <a:ext cx="446469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3" name="Rounded Rectangle 32">
                <a:extLst>
                  <a:ext uri="{FF2B5EF4-FFF2-40B4-BE49-F238E27FC236}">
                    <a16:creationId xmlns:a16="http://schemas.microsoft.com/office/drawing/2014/main" id="{87BB84BF-404C-6D43-BB1C-7D39A8703640}"/>
                  </a:ext>
                </a:extLst>
              </p:cNvPr>
              <p:cNvSpPr/>
              <p:nvPr/>
            </p:nvSpPr>
            <p:spPr>
              <a:xfrm>
                <a:off x="928729" y="5502182"/>
                <a:ext cx="2139696" cy="102412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609E65D-9BA8-D048-87DA-5A0B253DB570}"/>
                      </a:ext>
                    </a:extLst>
                  </p:cNvPr>
                  <p:cNvSpPr txBox="1"/>
                  <p:nvPr/>
                </p:nvSpPr>
                <p:spPr>
                  <a:xfrm>
                    <a:off x="520561" y="5797639"/>
                    <a:ext cx="39978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34" name="TextBox 33">
                    <a:extLst>
                      <a:ext uri="{FF2B5EF4-FFF2-40B4-BE49-F238E27FC236}">
                        <a16:creationId xmlns:a16="http://schemas.microsoft.com/office/drawing/2014/main" id="{9609E65D-9BA8-D048-87DA-5A0B253DB57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0561" y="5797639"/>
                    <a:ext cx="399788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EE937A8B-808D-1B46-BCDE-A3F1D9462F47}"/>
                </a:ext>
              </a:extLst>
            </p:cNvPr>
            <p:cNvGrpSpPr/>
            <p:nvPr/>
          </p:nvGrpSpPr>
          <p:grpSpPr>
            <a:xfrm>
              <a:off x="6678869" y="4972658"/>
              <a:ext cx="4800868" cy="1024128"/>
              <a:chOff x="6552932" y="5423328"/>
              <a:chExt cx="4800868" cy="1024128"/>
            </a:xfrm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45893855-3127-4646-9A56-5DD92B404C5A}"/>
                  </a:ext>
                </a:extLst>
              </p:cNvPr>
              <p:cNvSpPr/>
              <p:nvPr/>
            </p:nvSpPr>
            <p:spPr>
              <a:xfrm>
                <a:off x="6961100" y="5423328"/>
                <a:ext cx="4392700" cy="1024128"/>
              </a:xfrm>
              <a:prstGeom prst="round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en-IL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902ABCF-C2C2-CD40-9679-5C3B62E4C452}"/>
                      </a:ext>
                    </a:extLst>
                  </p:cNvPr>
                  <p:cNvSpPr txBox="1"/>
                  <p:nvPr/>
                </p:nvSpPr>
                <p:spPr>
                  <a:xfrm>
                    <a:off x="6552932" y="5718785"/>
                    <a:ext cx="452367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F902ABCF-C2C2-CD40-9679-5C3B62E4C45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52932" y="5718785"/>
                    <a:ext cx="452367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2002D0EC-D827-C04D-8C00-C52B051A7901}"/>
                      </a:ext>
                    </a:extLst>
                  </p:cNvPr>
                  <p:cNvSpPr/>
                  <p:nvPr/>
                </p:nvSpPr>
                <p:spPr>
                  <a:xfrm>
                    <a:off x="8048034" y="5667361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1" name="Rounded Rectangle 40">
                    <a:extLst>
                      <a:ext uri="{FF2B5EF4-FFF2-40B4-BE49-F238E27FC236}">
                        <a16:creationId xmlns:a16="http://schemas.microsoft.com/office/drawing/2014/main" id="{2002D0EC-D827-C04D-8C00-C52B051A790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48034" y="5667361"/>
                    <a:ext cx="580767" cy="518984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620FAFA7-5D89-5243-8349-530FB1C9B8E2}"/>
                      </a:ext>
                    </a:extLst>
                  </p:cNvPr>
                  <p:cNvSpPr/>
                  <p:nvPr/>
                </p:nvSpPr>
                <p:spPr>
                  <a:xfrm>
                    <a:off x="9648304" y="5672589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2" name="Rounded Rectangle 41">
                    <a:extLst>
                      <a:ext uri="{FF2B5EF4-FFF2-40B4-BE49-F238E27FC236}">
                        <a16:creationId xmlns:a16="http://schemas.microsoft.com/office/drawing/2014/main" id="{620FAFA7-5D89-5243-8349-530FB1C9B8E2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48304" y="5672589"/>
                    <a:ext cx="580767" cy="518984"/>
                  </a:xfrm>
                  <a:prstGeom prst="roundRect">
                    <a:avLst/>
                  </a:prstGeom>
                  <a:blipFill>
                    <a:blip r:embed="rId21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C7FBA4B1-C501-F946-B9E2-44EB06AE294B}"/>
                      </a:ext>
                    </a:extLst>
                  </p:cNvPr>
                  <p:cNvSpPr/>
                  <p:nvPr/>
                </p:nvSpPr>
                <p:spPr>
                  <a:xfrm>
                    <a:off x="10456050" y="5689031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3" name="Rounded Rectangle 42">
                    <a:extLst>
                      <a:ext uri="{FF2B5EF4-FFF2-40B4-BE49-F238E27FC236}">
                        <a16:creationId xmlns:a16="http://schemas.microsoft.com/office/drawing/2014/main" id="{C7FBA4B1-C501-F946-B9E2-44EB06AE294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56050" y="5689031"/>
                    <a:ext cx="580767" cy="518984"/>
                  </a:xfrm>
                  <a:prstGeom prst="roundRect">
                    <a:avLst/>
                  </a:prstGeom>
                  <a:blipFill>
                    <a:blip r:embed="rId22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695A2E01-EA29-054A-9619-BF8EAB7C92DD}"/>
                      </a:ext>
                    </a:extLst>
                  </p:cNvPr>
                  <p:cNvSpPr/>
                  <p:nvPr/>
                </p:nvSpPr>
                <p:spPr>
                  <a:xfrm>
                    <a:off x="8854154" y="5678654"/>
                    <a:ext cx="580767" cy="518984"/>
                  </a:xfrm>
                  <a:prstGeom prst="roundRect">
                    <a:avLst/>
                  </a:prstGeom>
                  <a:ln/>
                </p:spPr>
                <p:style>
                  <a:lnRef idx="1">
                    <a:schemeClr val="accent5"/>
                  </a:lnRef>
                  <a:fillRef idx="2">
                    <a:schemeClr val="accent5"/>
                  </a:fillRef>
                  <a:effectRef idx="1">
                    <a:schemeClr val="accent5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4" name="Rounded Rectangle 43">
                    <a:extLst>
                      <a:ext uri="{FF2B5EF4-FFF2-40B4-BE49-F238E27FC236}">
                        <a16:creationId xmlns:a16="http://schemas.microsoft.com/office/drawing/2014/main" id="{695A2E01-EA29-054A-9619-BF8EAB7C92DD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54154" y="5678654"/>
                    <a:ext cx="580767" cy="518984"/>
                  </a:xfrm>
                  <a:prstGeom prst="round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  <a:ln/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14C25DE8-ABE6-914D-931F-1FC9D90A3AA5}"/>
                      </a:ext>
                    </a:extLst>
                  </p:cNvPr>
                  <p:cNvSpPr/>
                  <p:nvPr/>
                </p:nvSpPr>
                <p:spPr>
                  <a:xfrm>
                    <a:off x="7352177" y="5667361"/>
                    <a:ext cx="580767" cy="518984"/>
                  </a:xfrm>
                  <a:prstGeom prst="roundRect">
                    <a:avLst/>
                  </a:prstGeom>
                  <a:gradFill flip="none" rotWithShape="1">
                    <a:gsLst>
                      <a:gs pos="0">
                        <a:schemeClr val="accent1">
                          <a:lumMod val="67000"/>
                        </a:schemeClr>
                      </a:gs>
                      <a:gs pos="48000">
                        <a:schemeClr val="accent1">
                          <a:lumMod val="97000"/>
                          <a:lumOff val="3000"/>
                        </a:schemeClr>
                      </a:gs>
                      <a:gs pos="100000">
                        <a:schemeClr val="accent1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lang="en-IL" dirty="0"/>
                  </a:p>
                </p:txBody>
              </p:sp>
            </mc:Choice>
            <mc:Fallback xmlns=""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14C25DE8-ABE6-914D-931F-1FC9D90A3AA5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52177" y="5667361"/>
                    <a:ext cx="580767" cy="518984"/>
                  </a:xfrm>
                  <a:prstGeom prst="roundRect">
                    <a:avLst/>
                  </a:prstGeom>
                  <a:blipFill>
                    <a:blip r:embed="rId24"/>
                    <a:stretch>
                      <a:fillRect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" name="Bent-Up Arrow 2">
            <a:hlinkClick r:id="rId25" action="ppaction://hlinksldjump"/>
            <a:extLst>
              <a:ext uri="{FF2B5EF4-FFF2-40B4-BE49-F238E27FC236}">
                <a16:creationId xmlns:a16="http://schemas.microsoft.com/office/drawing/2014/main" id="{132869C4-AA44-66DA-8E8A-52CCC61DF06E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5748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Non-Adaptive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Deterministic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18371473"/>
                  </p:ext>
                </p:extLst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Non-Adaptive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201261" t="-125843" r="-101261" b="-13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300000" t="-125843" r="-837" b="-1382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Deterministic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201261" t="-166116" r="-101261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300000" t="-166116" r="-837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233" y="1690687"/>
            <a:ext cx="5887767" cy="5063197"/>
          </a:xfrm>
        </p:spPr>
        <p:txBody>
          <a:bodyPr>
            <a:normAutofit/>
          </a:bodyPr>
          <a:lstStyle/>
          <a:p>
            <a:r>
              <a:rPr lang="en-US" dirty="0"/>
              <a:t>In practice, tests are time consuming, therefore, non-adaptive algorithms are highly desired.</a:t>
            </a:r>
          </a:p>
          <a:p>
            <a:r>
              <a:rPr lang="en-US" dirty="0"/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7510606" y="3107599"/>
            <a:ext cx="4351695" cy="534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014BA8-F2F8-7445-9699-21B5C934C5A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48074" y="-63081"/>
                <a:ext cx="10994589" cy="1325563"/>
              </a:xfrm>
            </p:spPr>
            <p:txBody>
              <a:bodyPr/>
              <a:lstStyle/>
              <a:p>
                <a:r>
                  <a:rPr lang="en-IL" dirty="0"/>
                  <a:t>Algorithm </a:t>
                </a:r>
                <a14:m>
                  <m:oMath xmlns:m="http://schemas.openxmlformats.org/officeDocument/2006/math">
                    <m:r>
                      <a:rPr lang="en-IL" i="1" dirty="0">
                        <a:latin typeface="Cambria Math" panose="02040503050406030204" pitchFamily="18" charset="0"/>
                      </a:rPr>
                      <m:t>𝐹𝑖𝑛𝑑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/>
                  <a:t> – Queries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9014BA8-F2F8-7445-9699-21B5C934C5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48074" y="-63081"/>
                <a:ext cx="10994589" cy="1325563"/>
              </a:xfrm>
              <a:blipFill>
                <a:blip r:embed="rId2"/>
                <a:stretch>
                  <a:fillRect l="-219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B74E8F9-780D-DF47-8662-8B16897163B5}"/>
                  </a:ext>
                </a:extLst>
              </p:cNvPr>
              <p:cNvGraphicFramePr>
                <a:graphicFrameLocks noGrp="1"/>
              </p:cNvGraphicFramePr>
              <p:nvPr>
                <p:ph idx="1"/>
              </p:nvPr>
            </p:nvGraphicFramePr>
            <p:xfrm>
              <a:off x="351475" y="999361"/>
              <a:ext cx="7309557" cy="51637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4" name="Content Placeholder 3">
                <a:extLst>
                  <a:ext uri="{FF2B5EF4-FFF2-40B4-BE49-F238E27FC236}">
                    <a16:creationId xmlns:a16="http://schemas.microsoft.com/office/drawing/2014/main" id="{AB74E8F9-780D-DF47-8662-8B16897163B5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819958816"/>
                  </p:ext>
                </p:extLst>
              </p:nvPr>
            </p:nvGraphicFramePr>
            <p:xfrm>
              <a:off x="351475" y="999361"/>
              <a:ext cx="7309557" cy="516370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A31AA4-9662-5740-8764-6B6E7F0B1FFC}"/>
                  </a:ext>
                </a:extLst>
              </p:cNvPr>
              <p:cNvSpPr/>
              <p:nvPr/>
            </p:nvSpPr>
            <p:spPr>
              <a:xfrm>
                <a:off x="8217329" y="4352233"/>
                <a:ext cx="3356915" cy="9601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By Lemma 8,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⌈"/>
                        <m:endChr m:val="⌉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′2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en-US" dirty="0"/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0A31AA4-9662-5740-8764-6B6E7F0B1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7329" y="4352233"/>
                <a:ext cx="3356915" cy="9601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C938D5-C5EE-BF4E-957B-5074DA3AF005}"/>
                  </a:ext>
                </a:extLst>
              </p:cNvPr>
              <p:cNvSpPr/>
              <p:nvPr/>
            </p:nvSpPr>
            <p:spPr>
              <a:xfrm>
                <a:off x="8582634" y="1219604"/>
                <a:ext cx="2563140" cy="9601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/>
                <a:r>
                  <a:rPr 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By Lemma 9, for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/2</m:t>
                    </m:r>
                  </m:oMath>
                </a14:m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4C938D5-C5EE-BF4E-957B-5074DA3AF0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2634" y="1219604"/>
                <a:ext cx="2563140" cy="9601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3D2062-FEF8-6748-8A54-87402DE7EE7B}"/>
                  </a:ext>
                </a:extLst>
              </p:cNvPr>
              <p:cNvSpPr/>
              <p:nvPr/>
            </p:nvSpPr>
            <p:spPr>
              <a:xfrm>
                <a:off x="8185747" y="5790994"/>
                <a:ext cx="3356916" cy="960120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lvl="0" algn="ctr"/>
                <a:r>
                  <a:rPr lang="en-US" dirty="0"/>
                  <a:t>Total Queries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lin"/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𝑑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𝑂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func>
                          <m:func>
                            <m:func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func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D3D2062-FEF8-6748-8A54-87402DE7EE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5747" y="5790994"/>
                <a:ext cx="3356916" cy="9601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rId15" action="ppaction://hlinksldjump"/>
            <a:extLst>
              <a:ext uri="{FF2B5EF4-FFF2-40B4-BE49-F238E27FC236}">
                <a16:creationId xmlns:a16="http://schemas.microsoft.com/office/drawing/2014/main" id="{8746928A-69D6-E33D-8CEF-D846B8096D33}"/>
              </a:ext>
            </a:extLst>
          </p:cNvPr>
          <p:cNvSpPr/>
          <p:nvPr/>
        </p:nvSpPr>
        <p:spPr>
          <a:xfrm>
            <a:off x="11821020" y="648580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5483041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8F52B-7CB3-4507-9883-6465D795A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Backup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C67DFE-7894-1FE1-D95B-6405DD3CE4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97032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69840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F117-05A7-416B-9BE9-105C2987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Finding the defective set: the test matrix (pool design)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In non-adaptive group testing, tests are identified with an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binary matrix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(pool design).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Each row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identifies a group test. 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For a set of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defective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and a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denote: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vector of answers derived from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with respect to defective items 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  <a:blipFill>
                <a:blip r:embed="rId2"/>
                <a:stretch>
                  <a:fillRect l="-1653" t="-21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822035B-FADA-8CCA-F1F7-FEA2C641B614}"/>
              </a:ext>
            </a:extLst>
          </p:cNvPr>
          <p:cNvSpPr/>
          <p:nvPr/>
        </p:nvSpPr>
        <p:spPr>
          <a:xfrm>
            <a:off x="8204548" y="2931091"/>
            <a:ext cx="3025035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CD949-3146-C6F2-F011-2F7396D0C169}"/>
              </a:ext>
            </a:extLst>
          </p:cNvPr>
          <p:cNvSpPr/>
          <p:nvPr/>
        </p:nvSpPr>
        <p:spPr>
          <a:xfrm>
            <a:off x="11618494" y="2931090"/>
            <a:ext cx="152400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/>
              <p:nvPr/>
            </p:nvSpPr>
            <p:spPr>
              <a:xfrm>
                <a:off x="9620006" y="4565397"/>
                <a:ext cx="44755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𝑴</m:t>
                      </m:r>
                    </m:oMath>
                  </m:oMathPara>
                </a14:m>
                <a:endParaRPr kumimoji="0" lang="en-IL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006" y="4565397"/>
                <a:ext cx="44755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75FCBC-1E9C-3F85-4141-9A5B6F834313}"/>
              </a:ext>
            </a:extLst>
          </p:cNvPr>
          <p:cNvSpPr/>
          <p:nvPr/>
        </p:nvSpPr>
        <p:spPr>
          <a:xfrm>
            <a:off x="8552239" y="2931089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649A1-8734-1A5A-0D5A-3A6EB54B3DA8}"/>
              </a:ext>
            </a:extLst>
          </p:cNvPr>
          <p:cNvSpPr/>
          <p:nvPr/>
        </p:nvSpPr>
        <p:spPr>
          <a:xfrm>
            <a:off x="9427809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48F37C-B831-9980-35F0-F19369F88D63}"/>
              </a:ext>
            </a:extLst>
          </p:cNvPr>
          <p:cNvSpPr/>
          <p:nvPr/>
        </p:nvSpPr>
        <p:spPr>
          <a:xfrm>
            <a:off x="97555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1AD85-7F56-00A1-DBCC-EFE8B96062AE}"/>
              </a:ext>
            </a:extLst>
          </p:cNvPr>
          <p:cNvSpPr/>
          <p:nvPr/>
        </p:nvSpPr>
        <p:spPr>
          <a:xfrm>
            <a:off x="99079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AE3D0-03E5-C8CA-C0D8-CF4EE6B553B7}"/>
              </a:ext>
            </a:extLst>
          </p:cNvPr>
          <p:cNvSpPr/>
          <p:nvPr/>
        </p:nvSpPr>
        <p:spPr>
          <a:xfrm>
            <a:off x="10840591" y="2931087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91F794-D7D0-AC68-9747-55626425B4D2}"/>
              </a:ext>
            </a:extLst>
          </p:cNvPr>
          <p:cNvCxnSpPr/>
          <p:nvPr/>
        </p:nvCxnSpPr>
        <p:spPr>
          <a:xfrm>
            <a:off x="8204548" y="310019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6C20DB-F8FE-1C1C-FA7A-9759A7F4C72F}"/>
              </a:ext>
            </a:extLst>
          </p:cNvPr>
          <p:cNvCxnSpPr/>
          <p:nvPr/>
        </p:nvCxnSpPr>
        <p:spPr>
          <a:xfrm>
            <a:off x="8204548" y="3283907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9F51E1-039A-EE11-F3A0-831A8EA95D21}"/>
              </a:ext>
            </a:extLst>
          </p:cNvPr>
          <p:cNvCxnSpPr/>
          <p:nvPr/>
        </p:nvCxnSpPr>
        <p:spPr>
          <a:xfrm>
            <a:off x="8204548" y="3443614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4ED754-87D0-125A-4DF2-67373A3E19B0}"/>
              </a:ext>
            </a:extLst>
          </p:cNvPr>
          <p:cNvCxnSpPr/>
          <p:nvPr/>
        </p:nvCxnSpPr>
        <p:spPr>
          <a:xfrm>
            <a:off x="8204548" y="3621066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FCFF27-CC43-AD0A-7504-8E43C9A20006}"/>
              </a:ext>
            </a:extLst>
          </p:cNvPr>
          <p:cNvCxnSpPr/>
          <p:nvPr/>
        </p:nvCxnSpPr>
        <p:spPr>
          <a:xfrm>
            <a:off x="8204547" y="382148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A1C2CF-1635-25FA-431E-5BE579440FDE}"/>
              </a:ext>
            </a:extLst>
          </p:cNvPr>
          <p:cNvCxnSpPr/>
          <p:nvPr/>
        </p:nvCxnSpPr>
        <p:spPr>
          <a:xfrm>
            <a:off x="8204547" y="3991628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A72818-3873-9057-C51D-559A338A0B50}"/>
              </a:ext>
            </a:extLst>
          </p:cNvPr>
          <p:cNvCxnSpPr/>
          <p:nvPr/>
        </p:nvCxnSpPr>
        <p:spPr>
          <a:xfrm>
            <a:off x="8204547" y="4175343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B5D3C0-BCF0-FA5F-2074-37B78ACD0B54}"/>
              </a:ext>
            </a:extLst>
          </p:cNvPr>
          <p:cNvCxnSpPr/>
          <p:nvPr/>
        </p:nvCxnSpPr>
        <p:spPr>
          <a:xfrm>
            <a:off x="8204547" y="4335050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BB31E0-4345-6DF6-9DB2-2C6C4A7572C6}"/>
              </a:ext>
            </a:extLst>
          </p:cNvPr>
          <p:cNvCxnSpPr>
            <a:cxnSpLocks/>
          </p:cNvCxnSpPr>
          <p:nvPr/>
        </p:nvCxnSpPr>
        <p:spPr>
          <a:xfrm>
            <a:off x="11618494" y="3100192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A9E2F-FDE4-D290-7327-31181AEC4B39}"/>
              </a:ext>
            </a:extLst>
          </p:cNvPr>
          <p:cNvCxnSpPr>
            <a:cxnSpLocks/>
          </p:cNvCxnSpPr>
          <p:nvPr/>
        </p:nvCxnSpPr>
        <p:spPr>
          <a:xfrm>
            <a:off x="11618494" y="3283907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A90737-46BF-7DC7-47A1-8B84171A73ED}"/>
              </a:ext>
            </a:extLst>
          </p:cNvPr>
          <p:cNvCxnSpPr>
            <a:cxnSpLocks/>
          </p:cNvCxnSpPr>
          <p:nvPr/>
        </p:nvCxnSpPr>
        <p:spPr>
          <a:xfrm>
            <a:off x="11618494" y="3443614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3C37B9-2EC8-27EF-ADFD-61CF85A67F03}"/>
              </a:ext>
            </a:extLst>
          </p:cNvPr>
          <p:cNvCxnSpPr>
            <a:cxnSpLocks/>
          </p:cNvCxnSpPr>
          <p:nvPr/>
        </p:nvCxnSpPr>
        <p:spPr>
          <a:xfrm>
            <a:off x="11618494" y="3621066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BCAEC2-16A8-5AD4-9A2C-EE6BABFEDD01}"/>
              </a:ext>
            </a:extLst>
          </p:cNvPr>
          <p:cNvCxnSpPr>
            <a:cxnSpLocks/>
          </p:cNvCxnSpPr>
          <p:nvPr/>
        </p:nvCxnSpPr>
        <p:spPr>
          <a:xfrm>
            <a:off x="11618494" y="3821482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BD5FFD-2C6B-520A-0D51-2E4FF53B22C0}"/>
              </a:ext>
            </a:extLst>
          </p:cNvPr>
          <p:cNvCxnSpPr>
            <a:cxnSpLocks/>
          </p:cNvCxnSpPr>
          <p:nvPr/>
        </p:nvCxnSpPr>
        <p:spPr>
          <a:xfrm>
            <a:off x="11618494" y="3991628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245579-5504-33D9-CD80-8C263D9778A5}"/>
              </a:ext>
            </a:extLst>
          </p:cNvPr>
          <p:cNvCxnSpPr>
            <a:cxnSpLocks/>
          </p:cNvCxnSpPr>
          <p:nvPr/>
        </p:nvCxnSpPr>
        <p:spPr>
          <a:xfrm>
            <a:off x="11618494" y="4175343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6CF5B8-1EEC-E5CB-BE7A-B19305F64157}"/>
              </a:ext>
            </a:extLst>
          </p:cNvPr>
          <p:cNvCxnSpPr>
            <a:cxnSpLocks/>
          </p:cNvCxnSpPr>
          <p:nvPr/>
        </p:nvCxnSpPr>
        <p:spPr>
          <a:xfrm>
            <a:off x="11618494" y="4335050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/>
              <p:nvPr/>
            </p:nvSpPr>
            <p:spPr>
              <a:xfrm>
                <a:off x="11214865" y="4586281"/>
                <a:ext cx="9709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𝑻</m:t>
                      </m:r>
                      <m:d>
                        <m:dPr>
                          <m:ctrlP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𝑰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r>
                            <a:rPr kumimoji="0" lang="en-US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C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𝑴</m:t>
                          </m:r>
                        </m:e>
                      </m:d>
                    </m:oMath>
                  </m:oMathPara>
                </a14:m>
                <a:endParaRPr kumimoji="0" lang="en-IL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865" y="4586281"/>
                <a:ext cx="970971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Left Brace 100">
            <a:extLst>
              <a:ext uri="{FF2B5EF4-FFF2-40B4-BE49-F238E27FC236}">
                <a16:creationId xmlns:a16="http://schemas.microsoft.com/office/drawing/2014/main" id="{836CAFCE-AF8A-F2EA-521D-E1EE21291AA5}"/>
              </a:ext>
            </a:extLst>
          </p:cNvPr>
          <p:cNvSpPr/>
          <p:nvPr/>
        </p:nvSpPr>
        <p:spPr>
          <a:xfrm>
            <a:off x="7993744" y="2931086"/>
            <a:ext cx="150313" cy="15657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/>
              <p:nvPr/>
            </p:nvSpPr>
            <p:spPr>
              <a:xfrm>
                <a:off x="7653049" y="3529296"/>
                <a:ext cx="4523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𝒎</m:t>
                      </m:r>
                    </m:oMath>
                  </m:oMathPara>
                </a14:m>
                <a:endParaRPr kumimoji="0" lang="en-IL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049" y="3529296"/>
                <a:ext cx="45236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/>
              <p:nvPr/>
            </p:nvSpPr>
            <p:spPr>
              <a:xfrm>
                <a:off x="9237444" y="2520006"/>
                <a:ext cx="3866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𝒏</m:t>
                      </m:r>
                    </m:oMath>
                  </m:oMathPara>
                </a14:m>
                <a:endParaRPr kumimoji="0" lang="en-IL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44" y="2520006"/>
                <a:ext cx="38664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C1380463-A97B-7BA6-8910-1ACDE4C6AC4B}"/>
              </a:ext>
            </a:extLst>
          </p:cNvPr>
          <p:cNvSpPr/>
          <p:nvPr/>
        </p:nvSpPr>
        <p:spPr>
          <a:xfrm rot="5400000">
            <a:off x="9602143" y="1310016"/>
            <a:ext cx="200408" cy="302503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97399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Non-Adaptive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Random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Deterministic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b="0" i="1" smtClean="0">
                                            <a:solidFill>
                                              <a:schemeClr val="accent4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solidFill>
                                                  <a:schemeClr val="accent4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chemeClr val="accent4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Non-Adaptive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Random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1" t="-125843" r="-101261" b="-13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25843" r="-837" b="-1382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Deterministic</a:t>
                          </a:r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201261" t="-166116" r="-101261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45057" marR="45057"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300000" t="-166116" r="-837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233" y="1690687"/>
            <a:ext cx="5887767" cy="506319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 practice, tests are time consuming, therefore, non-adaptive algorithms are highly desired.</a:t>
            </a:r>
          </a:p>
          <a:p>
            <a:r>
              <a:rPr lang="en-US" dirty="0">
                <a:solidFill>
                  <a:schemeClr val="bg1"/>
                </a:solidFill>
              </a:rPr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7510606" y="3107599"/>
            <a:ext cx="4351695" cy="534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90206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3188" y="1483896"/>
                <a:ext cx="11016916" cy="521175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A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with respect to some subset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if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there is a test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that contains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but does not contain any of the defective items.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The decoding algorithm: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,</a:t>
                </a:r>
              </a:p>
              <a:p>
                <a:pPr marL="457200" lvl="1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Remove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 </a:t>
                </a:r>
              </a:p>
              <a:p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3188" y="1483896"/>
                <a:ext cx="11016916" cy="5211755"/>
              </a:xfrm>
              <a:blipFill>
                <a:blip r:embed="rId3"/>
                <a:stretch>
                  <a:fillRect l="-996" t="-1871" r="-110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59578" y="3207210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accent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  … 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459578" y="3207210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1724" t="-8065" r="-789655" b="-3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78947" t="-8065" r="-482456" b="-3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63265" t="-8065" r="-287755" b="-3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  … 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21049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8132E-CD54-4146-BBE8-49C516528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670" y="5418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9AECF-5B4E-4E52-91F2-6ACABCBF57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5648" y="1122948"/>
                <a:ext cx="11362192" cy="573505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Denote: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/>
                    </m:sSubSup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the minimum number of tests required in order to ensure, with probability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the test matrix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be some constant.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a set of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defectives.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A model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a randomized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is identified with the randomized process according to which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is chosen.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We are interested in studying the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/>
                    </m:sSub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over the known models:</a:t>
                </a:r>
              </a:p>
              <a:p>
                <a:pPr marL="0" indent="0">
                  <a:buNone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559AECF-5B4E-4E52-91F2-6ACABCBF57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5648" y="1122948"/>
                <a:ext cx="11362192" cy="5735052"/>
              </a:xfrm>
              <a:blipFill>
                <a:blip r:embed="rId2"/>
                <a:stretch>
                  <a:fillRect l="-966" t="-850" r="-139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DE09F-F44F-B84B-1F70-176DE2724D81}"/>
                  </a:ext>
                </a:extLst>
              </p:cNvPr>
              <p:cNvSpPr/>
              <p:nvPr/>
            </p:nvSpPr>
            <p:spPr>
              <a:xfrm>
                <a:off x="2302933" y="4409489"/>
                <a:ext cx="7586133" cy="128693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ℳ</m:t>
                        </m:r>
                      </m:sub>
                      <m:sup/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)=</m:t>
                    </m:r>
                    <m:func>
                      <m:func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lim</m:t>
                            </m:r>
                          </m:e>
                          <m:lim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𝑛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⟶∞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ℳ</m:t>
                                </m:r>
                              </m:sub>
                              <m:sup/>
                            </m:sSubSup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,</m:t>
                                </m:r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d>
                          </m:num>
                          <m:den>
                            <m:func>
                              <m:func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kumimoji="0" lang="en-US" sz="2800" b="0" i="0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𝑛</m:t>
                                </m:r>
                              </m:e>
                            </m:func>
                          </m:den>
                        </m:f>
                      </m:e>
                    </m:func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    and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𝑐</m:t>
                        </m:r>
                      </m:e>
                      <m:sub>
                        <m: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ℳ</m:t>
                        </m:r>
                      </m:sub>
                      <m:sup/>
                    </m:sSubSup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func>
                      <m:funcPr>
                        <m:ctrlPr>
                          <a:rPr kumimoji="0" lang="en-US" sz="2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FFC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kumimoji="0" lang="en-US" sz="2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lim</m:t>
                            </m:r>
                          </m:e>
                          <m:lim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⟶∞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0" lang="en-US" sz="28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Sup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ℳ</m:t>
                                </m:r>
                              </m:sub>
                              <m:sup/>
                            </m:sSubSup>
                            <m:d>
                              <m:dPr>
                                <m:ctrlP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</m:ctrlPr>
                              </m:dPr>
                              <m:e>
                                <m:r>
                                  <a:rPr kumimoji="0" lang="en-US" sz="28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C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+mn-cs"/>
                                  </a:rPr>
                                  <m:t>𝑑</m:t>
                                </m:r>
                              </m:e>
                            </m:d>
                          </m:num>
                          <m:den>
                            <m:r>
                              <a:rPr kumimoji="0" lang="en-US" sz="2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C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den>
                        </m:f>
                      </m:e>
                    </m:func>
                  </m:oMath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08DE09F-F44F-B84B-1F70-176DE2724D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933" y="4409489"/>
                <a:ext cx="7586133" cy="1286934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3400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Pool Design Models: RID</a:t>
            </a:r>
            <a:endParaRPr lang="en-I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</p:spPr>
            <p:txBody>
              <a:bodyPr/>
              <a:lstStyle/>
              <a:p>
                <a:r>
                  <a:rPr lang="en-IL" dirty="0">
                    <a:solidFill>
                      <a:schemeClr val="bg1"/>
                    </a:solidFill>
                  </a:rPr>
                  <a:t>RID: Random Incidence Design</a:t>
                </a:r>
              </a:p>
              <a:p>
                <a:r>
                  <a:rPr lang="en-IL" dirty="0">
                    <a:solidFill>
                      <a:schemeClr val="bg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matrix</a:t>
                </a:r>
              </a:p>
              <a:p>
                <a:r>
                  <a:rPr lang="en-IL" dirty="0">
                    <a:solidFill>
                      <a:schemeClr val="bg1"/>
                    </a:solidFill>
                  </a:rPr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(and 1 otherwise)</a:t>
                </a:r>
              </a:p>
              <a:p>
                <a:pPr marL="0" indent="0">
                  <a:buNone/>
                </a:pPr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  <a:blipFill>
                <a:blip r:embed="rId2"/>
                <a:stretch>
                  <a:fillRect l="-1885" t="-2241" r="-29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7384183" y="1946028"/>
          <a:ext cx="2680659" cy="1789270"/>
        </p:xfrm>
        <a:graphic>
          <a:graphicData uri="http://schemas.openxmlformats.org/drawingml/2006/table">
            <a:tbl>
              <a:tblPr firstRow="1" bandRow="1"/>
              <a:tblGrid>
                <a:gridCol w="339272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7854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39272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101781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305756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912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91990">
                <a:tc gridSpan="5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7278750" y="157349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27169" y="3028512"/>
            <a:ext cx="1503000" cy="442564"/>
          </a:xfrm>
          <a:prstGeom prst="curvedConnector3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0, With probability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1, With probability </a:t>
                </a:r>
                <a14:m>
                  <m:oMath xmlns:m="http://schemas.openxmlformats.org/officeDocument/2006/math"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1−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𝑝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blipFill>
                <a:blip r:embed="rId3"/>
                <a:stretch>
                  <a:fillRect l="-1518" t="-4630" b="-1296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24390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Pool Design Models: </a:t>
            </a:r>
            <a:r>
              <a:rPr lang="en-US" dirty="0" err="1">
                <a:solidFill>
                  <a:schemeClr val="bg1"/>
                </a:solidFill>
              </a:rPr>
              <a:t>RrSD</a:t>
            </a:r>
            <a:endParaRPr lang="en-I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</a:t>
                </a:r>
                <a:r>
                  <a:rPr lang="en-IL" dirty="0">
                    <a:solidFill>
                      <a:schemeClr val="bg1"/>
                    </a:solidFill>
                  </a:rPr>
                  <a:t>rSD: Random r-Size </a:t>
                </a:r>
              </a:p>
              <a:p>
                <a:r>
                  <a:rPr lang="en-IL" dirty="0">
                    <a:solidFill>
                      <a:schemeClr val="bg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matrix according to:</a:t>
                </a:r>
              </a:p>
              <a:p>
                <a:pPr lvl="1"/>
                <a:r>
                  <a:rPr lang="en-IL" dirty="0">
                    <a:solidFill>
                      <a:schemeClr val="bg1"/>
                    </a:solidFill>
                  </a:rPr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bg1"/>
                    </a:solidFill>
                  </a:rPr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endParaRPr lang="en-IL" dirty="0">
                  <a:solidFill>
                    <a:schemeClr val="bg1"/>
                  </a:solidFill>
                </a:endParaRPr>
              </a:p>
              <a:p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20" t="-2241" r="-1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7672802" y="169068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RrSD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blipFill>
                <a:blip r:embed="rId3"/>
                <a:stretch>
                  <a:fillRect l="-1304" t="-3268" r="-1676" b="-9150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7747834" y="2055170"/>
          <a:ext cx="2680659" cy="1740089"/>
        </p:xfrm>
        <a:graphic>
          <a:graphicData uri="http://schemas.openxmlformats.org/drawingml/2006/table">
            <a:tbl>
              <a:tblPr firstRow="1" bandRow="1"/>
              <a:tblGrid>
                <a:gridCol w="268065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31976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642809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3332" y="3207471"/>
            <a:ext cx="1566159" cy="268159"/>
          </a:xfrm>
          <a:prstGeom prst="curvedConnector3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40544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Pool Design Models: </a:t>
            </a:r>
            <a:r>
              <a:rPr lang="en-US" dirty="0" err="1">
                <a:solidFill>
                  <a:schemeClr val="bg1"/>
                </a:solidFill>
              </a:rPr>
              <a:t>RsSD</a:t>
            </a:r>
            <a:endParaRPr lang="en-I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</a:t>
                </a:r>
                <a:r>
                  <a:rPr lang="en-IL" dirty="0">
                    <a:solidFill>
                      <a:schemeClr val="bg1"/>
                    </a:solidFill>
                  </a:rPr>
                  <a:t>sSD: Random s-Set Design</a:t>
                </a:r>
              </a:p>
              <a:p>
                <a:r>
                  <a:rPr lang="en-IL" dirty="0">
                    <a:solidFill>
                      <a:schemeClr val="bg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matrix according to: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bg1"/>
                    </a:solidFill>
                  </a:rPr>
                  <a:t>Each row is </a:t>
                </a:r>
                <a:r>
                  <a:rPr lang="en-US" dirty="0">
                    <a:solidFill>
                      <a:schemeClr val="bg1"/>
                    </a:solidFill>
                  </a:rPr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.</a:t>
                </a:r>
              </a:p>
              <a:p>
                <a:endParaRPr lang="en-IL" dirty="0">
                  <a:solidFill>
                    <a:schemeClr val="bg1"/>
                  </a:solidFill>
                </a:endParaRPr>
              </a:p>
              <a:p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20" t="-2241" r="-1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7689039" y="1835781"/>
          <a:ext cx="2861045" cy="1740089"/>
        </p:xfrm>
        <a:graphic>
          <a:graphicData uri="http://schemas.openxmlformats.org/drawingml/2006/table">
            <a:tbl>
              <a:tblPr firstRow="1" bandRow="1"/>
              <a:tblGrid>
                <a:gridCol w="40872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74008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Each column of weight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Chosen uniformly independently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Over all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white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kumimoji="0" 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white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𝑚</m:t>
                        </m:r>
                      </m:sup>
                    </m:sSup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𝑠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blipFill>
                <a:blip r:embed="rId3"/>
                <a:stretch>
                  <a:fillRect l="-1333" t="-3268" b="-9150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8223105" y="3338314"/>
            <a:ext cx="1728367" cy="174673"/>
          </a:xfrm>
          <a:prstGeom prst="curvedConnector3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7611272" y="1460170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RsSD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041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</p:spPr>
            <p:txBody>
              <a:bodyPr/>
              <a:lstStyle/>
              <a:p>
                <a:r>
                  <a:rPr lang="en-IL" dirty="0"/>
                  <a:t>RID: Random Incidence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</a:t>
                </a:r>
              </a:p>
              <a:p>
                <a:r>
                  <a:rPr lang="en-IL" dirty="0"/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/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  <a:blipFill>
                <a:blip r:embed="rId2"/>
                <a:stretch>
                  <a:fillRect l="-1843" t="-2326" r="-3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7384183" y="1946028"/>
          <a:ext cx="2680659" cy="1789270"/>
        </p:xfrm>
        <a:graphic>
          <a:graphicData uri="http://schemas.openxmlformats.org/drawingml/2006/table">
            <a:tbl>
              <a:tblPr firstRow="1" bandRow="1"/>
              <a:tblGrid>
                <a:gridCol w="339272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7854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39272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101781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305756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91990">
                <a:tc gridSpan="5"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7278750" y="157349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27169" y="3028512"/>
            <a:ext cx="1503000" cy="442564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blipFill>
                <a:blip r:embed="rId3"/>
                <a:stretch>
                  <a:fillRect l="-1345" t="-1887" b="-13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Pool Design Models: </a:t>
            </a:r>
            <a:r>
              <a:rPr lang="en-US" dirty="0" err="1">
                <a:solidFill>
                  <a:schemeClr val="bg1"/>
                </a:solidFill>
              </a:rPr>
              <a:t>UTDq</a:t>
            </a:r>
            <a:endParaRPr lang="en-IL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UTDq </a:t>
                </a:r>
                <a:r>
                  <a:rPr lang="en-IL" dirty="0">
                    <a:solidFill>
                      <a:schemeClr val="bg1"/>
                    </a:solidFill>
                  </a:rPr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)</a:t>
                </a:r>
              </a:p>
              <a:p>
                <a:r>
                  <a:rPr lang="en-IL" dirty="0">
                    <a:solidFill>
                      <a:schemeClr val="bg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matrix  according to:</a:t>
                </a:r>
              </a:p>
              <a:p>
                <a:pPr lvl="1"/>
                <a:r>
                  <a:rPr lang="en-IL" dirty="0">
                    <a:solidFill>
                      <a:schemeClr val="bg1"/>
                    </a:solidFill>
                  </a:rPr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bg1"/>
                    </a:solidFill>
                  </a:rPr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  <a:blipFill>
                <a:blip r:embed="rId2"/>
                <a:stretch>
                  <a:fillRect l="-1088" t="-31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/>
        </p:nvGraphicFramePr>
        <p:xfrm>
          <a:off x="462320" y="4714058"/>
          <a:ext cx="2458977" cy="1863204"/>
        </p:xfrm>
        <a:graphic>
          <a:graphicData uri="http://schemas.openxmlformats.org/drawingml/2006/table">
            <a:tbl>
              <a:tblPr firstRow="1" bandRow="1"/>
              <a:tblGrid>
                <a:gridCol w="311215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22430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11215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93364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80471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39348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393489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88606">
                <a:tc gridSpan="5"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69707" y="5000495"/>
            <a:ext cx="1718896" cy="381868"/>
          </a:xfrm>
          <a:prstGeom prst="curvedConnector3">
            <a:avLst/>
          </a:prstGeom>
          <a:ln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𝜎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Σ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={1,…, 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With probability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1/</m:t>
                    </m:r>
                    <m:r>
                      <a:rPr kumimoji="0" lang="en-US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blipFill>
                <a:blip r:embed="rId3"/>
                <a:stretch>
                  <a:fillRect l="-1573" t="-3704" b="-1296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40638" y="434472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35004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102667" t="-8197" r="-50800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4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3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506667" t="-8197" r="-104000" b="-2623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q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chemeClr val="accent4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accent4"/>
                              </a:solidFill>
                            </a:rPr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4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42029" r="-698529" b="-2899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6513097" y="4515311"/>
            <a:ext cx="1716503" cy="9893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6513097" y="5870428"/>
            <a:ext cx="1682088" cy="8748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72013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76DD-A656-0563-A97A-FFE74BF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bg1"/>
                </a:solidFill>
              </a:rPr>
              <a:t>Good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</p:spPr>
            <p:txBody>
              <a:bodyPr>
                <a:normAutofit/>
              </a:bodyPr>
              <a:lstStyle/>
              <a:p>
                <a:r>
                  <a:rPr lang="en-IL" dirty="0">
                    <a:solidFill>
                      <a:schemeClr val="bg1"/>
                    </a:solidFill>
                  </a:rPr>
                  <a:t>Suppose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r>
                  <a:rPr lang="en-IL" b="1" dirty="0">
                    <a:solidFill>
                      <a:schemeClr val="bg1"/>
                    </a:solidFill>
                  </a:rPr>
                  <a:t>Good row: </a:t>
                </a:r>
                <a:r>
                  <a:rPr lang="en-IL" dirty="0">
                    <a:solidFill>
                      <a:schemeClr val="bg1"/>
                    </a:solidFill>
                  </a:rPr>
                  <a:t>a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</a:t>
                </a:r>
                <a:r>
                  <a:rPr lang="en-IL" dirty="0">
                    <a:solidFill>
                      <a:schemeClr val="bg1"/>
                    </a:solidFill>
                  </a:rPr>
                  <a:t>in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such that:</a:t>
                </a:r>
              </a:p>
              <a:p>
                <a:pPr marL="0" indent="0" algn="ctr">
                  <a:buNone/>
                </a:pPr>
                <a:r>
                  <a:rPr lang="en-IL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for all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r>
                  <a:rPr lang="en-IL" b="1" dirty="0">
                    <a:solidFill>
                      <a:schemeClr val="bg1"/>
                    </a:solidFill>
                  </a:rPr>
                  <a:t>Event B: </a:t>
                </a:r>
                <a:r>
                  <a:rPr lang="en-IL" dirty="0">
                    <a:solidFill>
                      <a:schemeClr val="bg1"/>
                    </a:solidFill>
                  </a:rPr>
                  <a:t>There is an item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such that no good row includes it.</a:t>
                </a:r>
              </a:p>
              <a:p>
                <a:endParaRPr lang="en-IL" dirty="0">
                  <a:solidFill>
                    <a:schemeClr val="bg1"/>
                  </a:solidFill>
                </a:endParaRPr>
              </a:p>
              <a:p>
                <a:r>
                  <a:rPr lang="en-IL" b="1" dirty="0">
                    <a:solidFill>
                      <a:schemeClr val="bg1"/>
                    </a:solidFill>
                  </a:rPr>
                  <a:t>For upper bounds: </a:t>
                </a:r>
                <a:r>
                  <a:rPr lang="en-IL" dirty="0">
                    <a:solidFill>
                      <a:schemeClr val="bg1"/>
                    </a:solidFill>
                  </a:rPr>
                  <a:t>we calculated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r>
                  <a:rPr lang="en-IL" b="1" dirty="0">
                    <a:solidFill>
                      <a:schemeClr val="bg1"/>
                    </a:solidFill>
                  </a:rPr>
                  <a:t>For lower bounds: </a:t>
                </a:r>
                <a:r>
                  <a:rPr lang="en-IL" dirty="0">
                    <a:solidFill>
                      <a:schemeClr val="bg1"/>
                    </a:solidFill>
                  </a:rPr>
                  <a:t>we 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>
                    <a:solidFill>
                      <a:schemeClr val="bg1"/>
                    </a:solidFill>
                  </a:rPr>
                  <a:t> such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endParaRPr lang="en-IL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  <a:blipFill>
                <a:blip r:embed="rId2"/>
                <a:stretch>
                  <a:fillRect l="-1576" t="-193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  … 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1724" t="-8065" r="-789655" b="-3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8947" t="-8065" r="-482456" b="-3983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  … 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bg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816977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1255D-2D2E-18B8-94F3-3282B2576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>
                <a:solidFill>
                  <a:schemeClr val="bg1"/>
                </a:solidFill>
              </a:rPr>
              <a:t>Results on Group Testing: Finding the set of defectives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0C26F95-27C2-6C39-50F4-591D8EEAE5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4036" y="2059574"/>
              <a:ext cx="11669590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11175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Known results for 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baseline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func>
                                <m:funcPr>
                                  <m:ctrlPr>
                                    <a:rPr lang="en-US" sz="2400" b="1" i="1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0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r>
                                    <a:rPr lang="en-US" sz="2400" b="1" i="1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 in lower bound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Leading constant of </a:t>
                          </a:r>
                          <a14:m>
                            <m:oMath xmlns:m="http://schemas.openxmlformats.org/officeDocument/2006/math">
                              <m:r>
                                <a:rPr lang="en-US" sz="2400" b="1" i="1" baseline="0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  <m:func>
                                <m:funcPr>
                                  <m:ctrlPr>
                                    <a:rPr lang="en-US" sz="2400" b="1" i="1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2400" b="1" i="0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𝐥𝐨𝐠</m:t>
                                  </m:r>
                                </m:fName>
                                <m:e>
                                  <m:r>
                                    <a:rPr lang="en-US" sz="2400" b="1" i="1" baseline="0" smtClean="0">
                                      <a:solidFill>
                                        <a:srgbClr val="FFC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func>
                            </m:oMath>
                          </a14:m>
                          <a:r>
                            <a:rPr lang="en-US" sz="2400" b="1" dirty="0">
                              <a:solidFill>
                                <a:srgbClr val="FFC000"/>
                              </a:solidFill>
                            </a:rPr>
                            <a:t> </a:t>
                          </a:r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in lower and upper bound</a:t>
                          </a:r>
                          <a:r>
                            <a:rPr lang="en-US" sz="2400" b="0" baseline="0" dirty="0">
                              <a:solidFill>
                                <a:srgbClr val="FFC000"/>
                              </a:solidFill>
                            </a:rPr>
                            <a:t> in our work [3]</a:t>
                          </a:r>
                          <a:endParaRPr lang="en-US" sz="2400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solidFill>
                                <a:srgbClr val="FFC000"/>
                              </a:solidFill>
                            </a:rPr>
                            <a:t>Information theoretic lower bound:</a:t>
                          </a:r>
                        </a:p>
                        <a:p>
                          <a:endParaRPr lang="en-US" sz="1800" b="0" i="1" dirty="0">
                            <a:solidFill>
                              <a:srgbClr val="FFC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2800" dirty="0">
                            <a:solidFill>
                              <a:srgbClr val="FFC000"/>
                            </a:solidFill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0" i="1" smtClean="0">
                                    <a:solidFill>
                                      <a:srgbClr val="FFC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box>
                                  <m:box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argPr>
                                      <m:argSz m:val="-1"/>
                                    </m:argPr>
                                    <m:f>
                                      <m:fPr>
                                        <m:ctrlPr>
                                          <a:rPr lang="en-US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num>
                                      <m:den>
                                        <m:func>
                                          <m:func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uncPr>
                                          <m:fName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fName>
                                          <m:e>
                                            <m: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</m:func>
                                      </m:den>
                                    </m:f>
                                  </m:e>
                                </m:box>
                                <m:r>
                                  <a:rPr lang="en-US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</m:t>
                                </m:r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rgbClr val="FFC000"/>
                              </a:solidFill>
                            </a:rPr>
                            <a:t>RrSD</a:t>
                          </a:r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C000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1.884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rgbClr val="FFC000"/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C000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n-US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ln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solidFill>
                                                      <a:srgbClr val="FFC000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e>
                                            </m:func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func>
                                      <m:funcPr>
                                        <m:ctrlPr>
                                          <a:rPr lang="en-US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b="0" i="0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log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solidFill>
                                                  <a:srgbClr val="FFC000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fName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FFC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𝑒</m:t>
                                        </m:r>
                                      </m:e>
                                    </m:func>
                                  </m:den>
                                </m:f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≈1.442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b="0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1.442</m:t>
                                </m:r>
                              </m:oMath>
                            </m:oMathPara>
                          </a14:m>
                          <a:endParaRPr lang="en-US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0C26F95-27C2-6C39-50F4-591D8EEAE54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414036" y="2059574"/>
              <a:ext cx="11669590" cy="391450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11175">
                      <a:extLst>
                        <a:ext uri="{9D8B030D-6E8A-4147-A177-3AD203B41FA5}">
                          <a16:colId xmlns:a16="http://schemas.microsoft.com/office/drawing/2014/main" val="3438035700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291669994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3908687521"/>
                        </a:ext>
                      </a:extLst>
                    </a:gridCol>
                    <a:gridCol w="3552805">
                      <a:extLst>
                        <a:ext uri="{9D8B030D-6E8A-4147-A177-3AD203B41FA5}">
                          <a16:colId xmlns:a16="http://schemas.microsoft.com/office/drawing/2014/main" val="1703960803"/>
                        </a:ext>
                      </a:extLst>
                    </a:gridCol>
                  </a:tblGrid>
                  <a:tr h="118872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Model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45" t="-3590" r="-200515" b="-2312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2400" b="0" dirty="0">
                              <a:solidFill>
                                <a:srgbClr val="FFC000"/>
                              </a:solidFill>
                            </a:rPr>
                            <a:t>Known upper bound constant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8816" t="-3590" r="-343" b="-23128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57279152"/>
                      </a:ext>
                    </a:extLst>
                  </a:tr>
                  <a:tr h="565162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RID</a:t>
                          </a:r>
                        </a:p>
                      </a:txBody>
                      <a:tcPr/>
                    </a:tc>
                    <a:tc rowSpan="4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8645" t="-45089" r="-200515" b="-67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8425" t="-217204" r="-100171" b="-3849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8816" t="-217204" r="-343" b="-38494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0462598"/>
                      </a:ext>
                    </a:extLst>
                  </a:tr>
                  <a:tr h="524753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rgbClr val="FFC000"/>
                              </a:solidFill>
                            </a:rPr>
                            <a:t>RrSD</a:t>
                          </a:r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C000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8816" t="-343023" r="-343" b="-316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14972084"/>
                      </a:ext>
                    </a:extLst>
                  </a:tr>
                  <a:tr h="970871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 err="1">
                              <a:solidFill>
                                <a:srgbClr val="FFC000"/>
                              </a:solidFill>
                            </a:rPr>
                            <a:t>RsSD</a:t>
                          </a:r>
                          <a:endParaRPr lang="en-US" b="1" dirty="0">
                            <a:solidFill>
                              <a:srgbClr val="FFC000"/>
                            </a:solidFill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b="0" dirty="0">
                              <a:solidFill>
                                <a:srgbClr val="FFC000"/>
                              </a:solidFill>
                            </a:rPr>
                            <a:t>-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8816" t="-238125" r="-343" b="-7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74906552"/>
                      </a:ext>
                    </a:extLst>
                  </a:tr>
                  <a:tr h="665000">
                    <a:tc>
                      <a:txBody>
                        <a:bodyPr/>
                        <a:lstStyle/>
                        <a:p>
                          <a:pPr rtl="0"/>
                          <a:r>
                            <a:rPr lang="en-US" b="1" dirty="0">
                              <a:solidFill>
                                <a:srgbClr val="FFC000"/>
                              </a:solidFill>
                            </a:rPr>
                            <a:t>UTDq</a:t>
                          </a: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accent1">
                                <a:lumMod val="50000"/>
                              </a:schemeClr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128425" t="-496330" r="-100171" b="-27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2"/>
                          <a:stretch>
                            <a:fillRect l="-228816" t="-496330" r="-343" b="-27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36274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AED568D-1634-3AEA-0016-C386B891A74D}"/>
              </a:ext>
            </a:extLst>
          </p:cNvPr>
          <p:cNvSpPr txBox="1"/>
          <p:nvPr/>
        </p:nvSpPr>
        <p:spPr>
          <a:xfrm>
            <a:off x="541867" y="6188597"/>
            <a:ext cx="1088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[3]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 Nader H.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Bshouty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, George Haddad, and Catherine A. Haddad-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Zaknoon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t>. Bounds for the number of tests in non-adaptive randomized algorithms for group testing, SOFSEM 2020, Limassol, Cyprus, January 20-24, Proceedings, volume 12011 of Lecture Notes in Computer Science, pages 101–112. Springer, 2020</a:t>
            </a:r>
            <a:endParaRPr kumimoji="0" lang="en-IL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36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rSD: Random r-Size 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IL" dirty="0"/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95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7672802" y="169068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blipFill>
                <a:blip r:embed="rId3"/>
                <a:stretch>
                  <a:fillRect l="-1550" t="-2703" r="-1938" b="-945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7747834" y="2009170"/>
          <a:ext cx="2680659" cy="1740089"/>
        </p:xfrm>
        <a:graphic>
          <a:graphicData uri="http://schemas.openxmlformats.org/drawingml/2006/table">
            <a:tbl>
              <a:tblPr firstRow="1" bandRow="1"/>
              <a:tblGrid>
                <a:gridCol w="268065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642809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3332" y="3207471"/>
            <a:ext cx="1566159" cy="26815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95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7689039" y="1835781"/>
          <a:ext cx="2861045" cy="1740089"/>
        </p:xfrm>
        <a:graphic>
          <a:graphicData uri="http://schemas.openxmlformats.org/drawingml/2006/table">
            <a:tbl>
              <a:tblPr firstRow="1" bandRow="1"/>
              <a:tblGrid>
                <a:gridCol w="40872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740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Chosen uniformly independently </a:t>
                </a:r>
              </a:p>
              <a:p>
                <a:r>
                  <a:rPr lang="en-US" dirty="0"/>
                  <a:t>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blipFill>
                <a:blip r:embed="rId3"/>
                <a:stretch>
                  <a:fillRect l="-1384" t="-2703" b="-9459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8223105" y="3338314"/>
            <a:ext cx="1728367" cy="17467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7682382" y="154034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RsSD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UTDq </a:t>
                </a:r>
                <a:r>
                  <a:rPr lang="en-IL" dirty="0"/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)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 according to:</a:t>
                </a:r>
              </a:p>
              <a:p>
                <a:pPr lvl="1"/>
                <a:r>
                  <a:rPr lang="en-IL" dirty="0"/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  <a:blipFill>
                <a:blip r:embed="rId2"/>
                <a:stretch>
                  <a:fillRect l="-1132" t="-32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/>
        </p:nvGraphicFramePr>
        <p:xfrm>
          <a:off x="462320" y="4714058"/>
          <a:ext cx="2458977" cy="1863204"/>
        </p:xfrm>
        <a:graphic>
          <a:graphicData uri="http://schemas.openxmlformats.org/drawingml/2006/table">
            <a:tbl>
              <a:tblPr firstRow="1" bandRow="1"/>
              <a:tblGrid>
                <a:gridCol w="311215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22430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11215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93364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80471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393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3934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88606">
                <a:tc gridSpan="5"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69707" y="5000495"/>
            <a:ext cx="1718896" cy="381868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blipFill>
                <a:blip r:embed="rId3"/>
                <a:stretch>
                  <a:fillRect l="-1869" t="-1887" b="-15094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40638" y="434472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3500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4"/>
                          <a:stretch>
                            <a:fillRect l="-97297" t="-6667" r="-49729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4"/>
                          <a:stretch>
                            <a:fillRect l="-491892" t="-6667" r="-1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125992"/>
                  </p:ext>
                </p:extLst>
              </p:nvPr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45455" r="-693939" b="-3030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6513097" y="4515311"/>
            <a:ext cx="1716503" cy="98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6513097" y="5870428"/>
            <a:ext cx="1682088" cy="87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8386</TotalTime>
  <Words>5670</Words>
  <Application>Microsoft Office PowerPoint</Application>
  <PresentationFormat>Widescreen</PresentationFormat>
  <Paragraphs>940</Paragraphs>
  <Slides>62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Agency FB</vt:lpstr>
      <vt:lpstr>Arial</vt:lpstr>
      <vt:lpstr>Calibri</vt:lpstr>
      <vt:lpstr>Calibri Light</vt:lpstr>
      <vt:lpstr>Cambria Math</vt:lpstr>
      <vt:lpstr>Times New Roman</vt:lpstr>
      <vt:lpstr>Office Theme</vt:lpstr>
      <vt:lpstr>GT03: Group Testing for general d Non-adaptive randomized algorithm </vt:lpstr>
      <vt:lpstr>Our agenda</vt:lpstr>
      <vt:lpstr>Known results on GT problem</vt:lpstr>
      <vt:lpstr>Finding the defective set: the test matrix (pool design)</vt:lpstr>
      <vt:lpstr>Random vs. Deterministic Non adaptive Algorithms for GT</vt:lpstr>
      <vt:lpstr>Pool Design Models: RID</vt:lpstr>
      <vt:lpstr>Pool Design Models: RrSD</vt:lpstr>
      <vt:lpstr>Pool Design Models: RsSD</vt:lpstr>
      <vt:lpstr>Pool Design Models: UTDq</vt:lpstr>
      <vt:lpstr>Objective</vt:lpstr>
      <vt:lpstr>(n,I)-Separable Matrix</vt:lpstr>
      <vt:lpstr>(n,I)-Disjunct Matrix</vt:lpstr>
      <vt:lpstr>Disjunct matrices parameters</vt:lpstr>
      <vt:lpstr>Disjunct vs. Seperable: why c_M^D is good enough?</vt:lpstr>
      <vt:lpstr>Disjunctivity vs. Seperability</vt:lpstr>
      <vt:lpstr>Disjunctivity vs. Seperability</vt:lpstr>
      <vt:lpstr>Good Rows</vt:lpstr>
      <vt:lpstr>RrSD</vt:lpstr>
      <vt:lpstr>Upper bound lemma</vt:lpstr>
      <vt:lpstr>PowerPoint Presentation</vt:lpstr>
      <vt:lpstr>PowerPoint Presentation</vt:lpstr>
      <vt:lpstr>Lower bound lemma</vt:lpstr>
      <vt:lpstr>PowerPoint Presentation</vt:lpstr>
      <vt:lpstr>PowerPoint Presentation</vt:lpstr>
      <vt:lpstr>RID Upper Bound</vt:lpstr>
      <vt:lpstr>RID Upper Bound – Proof </vt:lpstr>
      <vt:lpstr>RID Upper Bound – Failure probability</vt:lpstr>
      <vt:lpstr>Pr⁡[A]</vt:lpstr>
      <vt:lpstr>Lower bound lemma (4.1.2)</vt:lpstr>
      <vt:lpstr>Lower Bound Development</vt:lpstr>
      <vt:lpstr>Lower Bound Development (cont.)</vt:lpstr>
      <vt:lpstr>PowerPoint Presentation</vt:lpstr>
      <vt:lpstr>Lower Bound Development (cont.)</vt:lpstr>
      <vt:lpstr>Lower Bound Development (cont.)</vt:lpstr>
      <vt:lpstr>RsSD and UTDq</vt:lpstr>
      <vt:lpstr>Optimal Randomized GT algorithms to determine the number of defectives*</vt:lpstr>
      <vt:lpstr>Results on Group Testing: Finding d using Monte Carlo adaptive algorithms</vt:lpstr>
      <vt:lpstr>Algorithm Find-d(n,δ)</vt:lpstr>
      <vt:lpstr>General Idea</vt:lpstr>
      <vt:lpstr>General Idea</vt:lpstr>
      <vt:lpstr>General Idea</vt:lpstr>
      <vt:lpstr>General Idea</vt:lpstr>
      <vt:lpstr>Stage I: Estimate The Number of Defectives </vt:lpstr>
      <vt:lpstr>Estimate failure probablity </vt:lpstr>
      <vt:lpstr>Estimate Query Analysis</vt:lpstr>
      <vt:lpstr>Stage II: Reduce the dimension of the problem</vt:lpstr>
      <vt:lpstr>Stage II: The Reduced Problem</vt:lpstr>
      <vt:lpstr>Stage III: Find the Defective Sets </vt:lpstr>
      <vt:lpstr>Stage III: Find the Defective Sets - The algorithm</vt:lpstr>
      <vt:lpstr>Algorithm Find-d(n,δ) – Queries</vt:lpstr>
      <vt:lpstr>Backup</vt:lpstr>
      <vt:lpstr>PowerPoint Presentation</vt:lpstr>
      <vt:lpstr>Finding the defective set: the test matrix (pool design)</vt:lpstr>
      <vt:lpstr>Random vs. Deterministic Non adaptive Algorithms for GT</vt:lpstr>
      <vt:lpstr>(n,I)-Disjunct Matrix</vt:lpstr>
      <vt:lpstr>Objective</vt:lpstr>
      <vt:lpstr>Pool Design Models: RID</vt:lpstr>
      <vt:lpstr>Pool Design Models: RrSD</vt:lpstr>
      <vt:lpstr>Pool Design Models: RsSD</vt:lpstr>
      <vt:lpstr>Pool Design Models: UTDq</vt:lpstr>
      <vt:lpstr>Good Rows</vt:lpstr>
      <vt:lpstr>Results on Group Testing: Finding the set of defectives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GT02: Group Testing for general d Non-adaptive randomized algorithm</dc:title>
  <dc:creator>Catherine Haddad</dc:creator>
  <cp:lastModifiedBy>Catherine Haddad</cp:lastModifiedBy>
  <cp:revision>5</cp:revision>
  <dcterms:created xsi:type="dcterms:W3CDTF">2023-08-01T08:15:19Z</dcterms:created>
  <dcterms:modified xsi:type="dcterms:W3CDTF">2023-08-07T11:30:59Z</dcterms:modified>
</cp:coreProperties>
</file>